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54" r:id="rId3"/>
    <p:sldId id="357" r:id="rId4"/>
    <p:sldId id="356" r:id="rId5"/>
    <p:sldId id="358" r:id="rId6"/>
    <p:sldId id="355" r:id="rId7"/>
    <p:sldId id="360" r:id="rId8"/>
    <p:sldId id="361" r:id="rId9"/>
    <p:sldId id="364" r:id="rId10"/>
    <p:sldId id="359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98" y="-52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7D15201-981A-4949-9A00-FDECD604D608}" type="datetimeFigureOut">
              <a:rPr lang="de-AT"/>
              <a:pPr>
                <a:defRPr/>
              </a:pPr>
              <a:t>15.03.2017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A1F4B1-A20F-46ED-BA72-B066611BF79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6181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3.0/at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852937"/>
            <a:ext cx="7200800" cy="3168352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aseline="0"/>
            </a:lvl1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7" name="AutoShape 4"/>
          <p:cNvSpPr>
            <a:spLocks noChangeArrowheads="1"/>
          </p:cNvSpPr>
          <p:nvPr userDrawn="1"/>
        </p:nvSpPr>
        <p:spPr bwMode="auto">
          <a:xfrm>
            <a:off x="683568" y="2447179"/>
            <a:ext cx="7776864" cy="45719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3175" cmpd="dbl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400"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4675" y="142272"/>
            <a:ext cx="8001000" cy="1067935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69900" indent="-469900">
              <a:buFontTx/>
              <a:buBlip>
                <a:blip r:embed="rId2"/>
              </a:buBlip>
              <a:defRPr/>
            </a:lvl1pPr>
            <a:lvl2pPr marL="908050" indent="-436563">
              <a:buFont typeface="Courier New" panose="02070309020205020404" pitchFamily="49" charset="0"/>
              <a:buChar char="o"/>
              <a:defRPr/>
            </a:lvl2pPr>
            <a:lvl3pPr marL="1304925" indent="-395288">
              <a:buFont typeface="Courier New" panose="02070309020205020404" pitchFamily="49" charset="0"/>
              <a:buChar char="o"/>
              <a:defRPr sz="2400"/>
            </a:lvl3pPr>
            <a:lvl4pPr marL="1693863" indent="-387350">
              <a:buFont typeface="Courier New" panose="02070309020205020404" pitchFamily="49" charset="0"/>
              <a:buChar char="o"/>
              <a:defRPr sz="2200"/>
            </a:lvl4pPr>
            <a:lvl5pPr marL="2093913" indent="-398463"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4675" y="142272"/>
            <a:ext cx="8001000" cy="1067935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739" y="1412877"/>
            <a:ext cx="3861247" cy="4606925"/>
          </a:xfrm>
        </p:spPr>
        <p:txBody>
          <a:bodyPr/>
          <a:lstStyle>
            <a:lvl1pPr marL="469900" indent="-469900">
              <a:buFontTx/>
              <a:buBlip>
                <a:blip r:embed="rId2"/>
              </a:buBlip>
              <a:defRPr/>
            </a:lvl1pPr>
            <a:lvl3pPr>
              <a:defRPr sz="2400"/>
            </a:lvl3pPr>
            <a:lvl4pPr>
              <a:defRPr sz="2200"/>
            </a:lvl4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1"/>
          </p:nvPr>
        </p:nvSpPr>
        <p:spPr>
          <a:xfrm>
            <a:off x="4716465" y="1412875"/>
            <a:ext cx="3887787" cy="4608513"/>
          </a:xfrm>
        </p:spPr>
        <p:txBody>
          <a:bodyPr/>
          <a:lstStyle>
            <a:lvl1pPr marL="469900" indent="-469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852937"/>
            <a:ext cx="7200800" cy="316835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100" baseline="0"/>
            </a:lvl1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7376" y="1196752"/>
            <a:ext cx="8208912" cy="1165448"/>
          </a:xfrm>
        </p:spPr>
        <p:txBody>
          <a:bodyPr/>
          <a:lstStyle>
            <a:lvl1pPr>
              <a:defRPr sz="3200" baseline="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920" y="5085186"/>
            <a:ext cx="623144" cy="218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hteck 1"/>
          <p:cNvSpPr/>
          <p:nvPr userDrawn="1"/>
        </p:nvSpPr>
        <p:spPr>
          <a:xfrm>
            <a:off x="1258888" y="5373216"/>
            <a:ext cx="7199312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Diese Präsentation der Stadt Wien steht unter einer </a:t>
            </a:r>
            <a:r>
              <a:rPr kumimoji="0" lang="de-AT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3"/>
              </a:rPr>
              <a:t>Creative </a:t>
            </a:r>
            <a:r>
              <a:rPr kumimoji="0" lang="de-AT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3"/>
              </a:rPr>
              <a:t>Commons</a:t>
            </a:r>
            <a:r>
              <a:rPr kumimoji="0" lang="de-AT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3"/>
              </a:rPr>
              <a:t> Namensnennung 3.0 Österreich Lizenz</a:t>
            </a:r>
            <a:r>
              <a:rPr kumimoji="0" lang="de-AT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Die Namensnennung der Stadt Wien als Rechteinhaberin hat in folgender Weise zu erfolgen:</a:t>
            </a:r>
            <a:br>
              <a:rPr kumimoji="0" lang="de-AT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de-AT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"Datenquelle: Stadt Wien"</a:t>
            </a:r>
          </a:p>
        </p:txBody>
      </p:sp>
      <p:sp>
        <p:nvSpPr>
          <p:cNvPr id="9" name="AutoShape 4"/>
          <p:cNvSpPr>
            <a:spLocks noChangeArrowheads="1"/>
          </p:cNvSpPr>
          <p:nvPr userDrawn="1"/>
        </p:nvSpPr>
        <p:spPr bwMode="auto">
          <a:xfrm>
            <a:off x="683568" y="2420890"/>
            <a:ext cx="7776864" cy="45719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3175" cmpd="dbl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400"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2"/>
            <a:ext cx="8001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Titelmasterformat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9" y="1412877"/>
            <a:ext cx="80010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Textmasterformate durch Klicken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1" y="1125540"/>
            <a:ext cx="7958139" cy="45719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3175" cmpd="dbl">
            <a:solidFill>
              <a:schemeClr val="accent2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400">
              <a:latin typeface="Times New Roman" pitchFamily="18" charset="0"/>
              <a:cs typeface="+mn-cs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0" y="6126163"/>
            <a:ext cx="91440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>
              <a:latin typeface="+mn-lt"/>
              <a:cs typeface="+mn-cs"/>
            </a:endParaRPr>
          </a:p>
        </p:txBody>
      </p:sp>
      <p:sp>
        <p:nvSpPr>
          <p:cNvPr id="13" name="Rectangle 23"/>
          <p:cNvSpPr txBox="1">
            <a:spLocks noChangeArrowheads="1"/>
          </p:cNvSpPr>
          <p:nvPr/>
        </p:nvSpPr>
        <p:spPr>
          <a:xfrm>
            <a:off x="7740352" y="6267436"/>
            <a:ext cx="720725" cy="369332"/>
          </a:xfrm>
          <a:prstGeom prst="rect">
            <a:avLst/>
          </a:prstGeom>
          <a:ln/>
        </p:spPr>
        <p:txBody>
          <a:bodyPr anchor="ctr"/>
          <a:lstStyle>
            <a:lvl1pPr>
              <a:defRPr/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C1283D3-7A75-42BB-882C-67CBFB8CA6D4}" type="slidenum">
              <a:rPr lang="de-AT" sz="1600" smtClean="0">
                <a:solidFill>
                  <a:schemeClr val="tx1"/>
                </a:solidFill>
                <a:latin typeface="+mn-lt"/>
                <a:cs typeface="+mn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AT" sz="16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pic>
        <p:nvPicPr>
          <p:cNvPr id="4" name="Picture 3" descr="I:\Öffentlichkeitsarbeit_SCB\Logo\wien.at-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797" y="6182398"/>
            <a:ext cx="661199" cy="63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8590632" y="2"/>
            <a:ext cx="0" cy="6126163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197589"/>
            <a:ext cx="1728192" cy="60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8" r:id="rId3"/>
    <p:sldLayoutId id="2147483707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Tx/>
        <a:buBlip>
          <a:blip r:embed="rId8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Courier New" panose="02070309020205020404" pitchFamily="49" charset="0"/>
        <a:buChar char="o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Courier New" pitchFamily="49" charset="0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0688"/>
            <a:ext cx="7772400" cy="1741512"/>
          </a:xfrm>
        </p:spPr>
        <p:txBody>
          <a:bodyPr/>
          <a:lstStyle/>
          <a:p>
            <a:r>
              <a:rPr lang="de-DE" sz="3600" dirty="0"/>
              <a:t>Richtlinie zur Gewährleistung einer hohen gemeinsamen Netz- und</a:t>
            </a:r>
            <a:br>
              <a:rPr lang="de-DE" sz="3600" dirty="0"/>
            </a:br>
            <a:r>
              <a:rPr lang="de-AT" sz="3600" dirty="0"/>
              <a:t>Informationssicherheit in der Union </a:t>
            </a:r>
            <a:r>
              <a:rPr lang="de-AT" sz="3600" dirty="0" smtClean="0"/>
              <a:t>Status</a:t>
            </a:r>
            <a:endParaRPr lang="de-DE" sz="2800" dirty="0" smtClean="0"/>
          </a:p>
        </p:txBody>
      </p:sp>
      <p:sp>
        <p:nvSpPr>
          <p:cNvPr id="2" name="Textfeld 1"/>
          <p:cNvSpPr txBox="1"/>
          <p:nvPr/>
        </p:nvSpPr>
        <p:spPr>
          <a:xfrm>
            <a:off x="611560" y="5085184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dirty="0" smtClean="0"/>
              <a:t>06.10.2016</a:t>
            </a:r>
            <a:endParaRPr lang="de-AT" dirty="0"/>
          </a:p>
          <a:p>
            <a:pPr>
              <a:lnSpc>
                <a:spcPct val="150000"/>
              </a:lnSpc>
            </a:pPr>
            <a:r>
              <a:rPr lang="de-AT" dirty="0" smtClean="0"/>
              <a:t>Sandra Heissenberger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Voraussichtlicher Zeitplan Sicherheitsgesetz, NIS-Gesetz	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Symbol" panose="05050102010706020507" pitchFamily="18" charset="2"/>
              <a:buChar char="-"/>
            </a:pPr>
            <a:endParaRPr lang="de-DE" b="1" dirty="0" smtClean="0"/>
          </a:p>
          <a:p>
            <a:pPr lvl="1">
              <a:buFont typeface="Symbol" panose="05050102010706020507" pitchFamily="18" charset="2"/>
              <a:buChar char="-"/>
            </a:pPr>
            <a:r>
              <a:rPr lang="de-DE" b="1" dirty="0" smtClean="0"/>
              <a:t>Entwurf Mai/Juni 2017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b="1" dirty="0" smtClean="0"/>
              <a:t>Verabschiedung Herbst 2017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b="1" dirty="0" smtClean="0"/>
              <a:t>Umsetzungsfrist in nationales Recht : spätestens 21 Monate (Mai 2018) </a:t>
            </a:r>
            <a:endParaRPr lang="de-DE" b="1" dirty="0"/>
          </a:p>
          <a:p>
            <a:pPr marL="471487" lvl="1" indent="0">
              <a:buNone/>
            </a:pPr>
            <a:endParaRPr lang="de-DE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 smtClean="0"/>
              <a:t>Cybersicherheitsgesetz ist in Ausarbeitung, Konkretisierung durch eine oder </a:t>
            </a:r>
            <a:r>
              <a:rPr lang="de-DE" dirty="0"/>
              <a:t>mehrere </a:t>
            </a:r>
            <a:r>
              <a:rPr lang="de-DE" dirty="0" smtClean="0"/>
              <a:t>Verordnungen, Stadt </a:t>
            </a:r>
            <a:r>
              <a:rPr lang="de-DE" dirty="0"/>
              <a:t>Wien vertreten</a:t>
            </a:r>
          </a:p>
        </p:txBody>
      </p:sp>
    </p:spTree>
    <p:extLst>
      <p:ext uri="{BB962C8B-B14F-4D97-AF65-F5344CB8AC3E}">
        <p14:creationId xmlns:p14="http://schemas.microsoft.com/office/powerpoint/2010/main" val="363859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 - Eckpunkte</a:t>
            </a:r>
            <a:r>
              <a:rPr lang="de-AT" dirty="0">
                <a:solidFill>
                  <a:srgbClr val="C00000"/>
                </a:solidFill>
                <a:latin typeface="Arial" charset="0"/>
                <a:ea typeface="ヒラギノ角ゴ Pro W3"/>
                <a:cs typeface="ヒラギノ角ゴ Pro W3"/>
              </a:rPr>
              <a:t/>
            </a:r>
            <a:br>
              <a:rPr lang="de-AT" dirty="0">
                <a:solidFill>
                  <a:srgbClr val="C00000"/>
                </a:solidFill>
                <a:latin typeface="Arial" charset="0"/>
                <a:ea typeface="ヒラギノ角ゴ Pro W3"/>
                <a:cs typeface="ヒラギノ角ゴ Pro W3"/>
              </a:rPr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496" y="1196753"/>
            <a:ext cx="9649071" cy="5661248"/>
          </a:xfrm>
        </p:spPr>
        <p:txBody>
          <a:bodyPr/>
          <a:lstStyle/>
          <a:p>
            <a:pPr>
              <a:buFont typeface="Symbol" panose="05050102010706020507" pitchFamily="18" charset="2"/>
              <a:buChar char="-"/>
            </a:pPr>
            <a:r>
              <a:rPr lang="de-DE" sz="2400" dirty="0"/>
              <a:t>Erreichen eines EU-weiten </a:t>
            </a:r>
            <a:r>
              <a:rPr lang="de-DE" sz="2400" b="1" dirty="0"/>
              <a:t>hohen Levels an Netzwerk- und Informationssicherheit</a:t>
            </a:r>
            <a:r>
              <a:rPr lang="de-DE" sz="2400" dirty="0"/>
              <a:t>, um das Funktionieren des Binnenmarktes zu </a:t>
            </a:r>
            <a:r>
              <a:rPr lang="de-DE" sz="2400" dirty="0" smtClean="0"/>
              <a:t>verbessern</a:t>
            </a:r>
          </a:p>
          <a:p>
            <a:pPr marL="0" indent="0">
              <a:buNone/>
            </a:pPr>
            <a:endParaRPr lang="de-DE" sz="2400" dirty="0" smtClean="0"/>
          </a:p>
          <a:p>
            <a:pPr>
              <a:buFont typeface="Symbol" panose="05050102010706020507" pitchFamily="18" charset="2"/>
              <a:buChar char="-"/>
            </a:pPr>
            <a:r>
              <a:rPr lang="de-DE" sz="2400" dirty="0" smtClean="0"/>
              <a:t>Verpflichtung </a:t>
            </a:r>
            <a:r>
              <a:rPr lang="de-DE" sz="2400" dirty="0"/>
              <a:t>zur Einführung eines angemessenen </a:t>
            </a:r>
            <a:r>
              <a:rPr lang="de-DE" sz="2400" b="1" dirty="0"/>
              <a:t>IT-Risikomanagement</a:t>
            </a:r>
            <a:r>
              <a:rPr lang="de-DE" sz="2400" dirty="0"/>
              <a:t> und der </a:t>
            </a:r>
            <a:r>
              <a:rPr lang="de-DE" sz="2400" b="1" dirty="0"/>
              <a:t>Meldung</a:t>
            </a:r>
            <a:r>
              <a:rPr lang="de-DE" sz="2400" dirty="0"/>
              <a:t> </a:t>
            </a:r>
            <a:r>
              <a:rPr lang="de-DE" sz="2400" b="1" dirty="0"/>
              <a:t>signifikanter Störfälle </a:t>
            </a:r>
            <a:r>
              <a:rPr lang="de-DE" sz="2400" dirty="0"/>
              <a:t>Betreiber wesentlicher Dienste und für Digitale </a:t>
            </a:r>
            <a:r>
              <a:rPr lang="de-DE" sz="2400" dirty="0" err="1"/>
              <a:t>Diensteanbieter</a:t>
            </a:r>
            <a:endParaRPr lang="de-DE" sz="24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3895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Anwendungsbereich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 err="1" smtClean="0"/>
              <a:t>Betreiber</a:t>
            </a:r>
            <a:r>
              <a:rPr lang="en-GB" sz="2400" b="1" dirty="0" smtClean="0"/>
              <a:t> </a:t>
            </a:r>
            <a:r>
              <a:rPr lang="en-GB" sz="2400" b="1" dirty="0" err="1"/>
              <a:t>wesentlicher</a:t>
            </a:r>
            <a:r>
              <a:rPr lang="en-GB" sz="2400" b="1" dirty="0"/>
              <a:t> </a:t>
            </a:r>
            <a:r>
              <a:rPr lang="en-GB" sz="2400" b="1" dirty="0" err="1"/>
              <a:t>Dienste</a:t>
            </a:r>
            <a:endParaRPr lang="en-GB" sz="2400" dirty="0"/>
          </a:p>
          <a:p>
            <a:pPr lvl="1"/>
            <a:r>
              <a:rPr lang="en-GB" sz="2400" b="1" dirty="0" err="1"/>
              <a:t>Öffentliche</a:t>
            </a:r>
            <a:r>
              <a:rPr lang="en-GB" sz="2400" dirty="0"/>
              <a:t> </a:t>
            </a:r>
            <a:r>
              <a:rPr lang="en-GB" sz="2400" dirty="0" err="1"/>
              <a:t>oder</a:t>
            </a:r>
            <a:r>
              <a:rPr lang="en-GB" sz="2400" dirty="0"/>
              <a:t> </a:t>
            </a:r>
            <a:r>
              <a:rPr lang="en-GB" sz="2400" b="1" dirty="0"/>
              <a:t>private</a:t>
            </a:r>
            <a:r>
              <a:rPr lang="en-GB" sz="2400" dirty="0"/>
              <a:t> </a:t>
            </a:r>
            <a:r>
              <a:rPr lang="en-GB" sz="2400" dirty="0" err="1"/>
              <a:t>Einrichtung</a:t>
            </a:r>
            <a:endParaRPr lang="en-GB" sz="2400" dirty="0"/>
          </a:p>
          <a:p>
            <a:pPr lvl="1"/>
            <a:r>
              <a:rPr lang="en-GB" sz="2400" dirty="0" err="1"/>
              <a:t>aus</a:t>
            </a:r>
            <a:r>
              <a:rPr lang="en-GB" sz="2400" dirty="0"/>
              <a:t> </a:t>
            </a:r>
            <a:r>
              <a:rPr lang="en-GB" sz="2400" dirty="0" err="1"/>
              <a:t>dem</a:t>
            </a:r>
            <a:r>
              <a:rPr lang="en-GB" sz="2400" dirty="0"/>
              <a:t> </a:t>
            </a:r>
            <a:r>
              <a:rPr lang="en-GB" sz="2400" dirty="0" err="1"/>
              <a:t>Bereich</a:t>
            </a:r>
            <a:r>
              <a:rPr lang="en-GB" sz="2400" b="1" dirty="0"/>
              <a:t>  </a:t>
            </a:r>
            <a:r>
              <a:rPr lang="en-GB" sz="2400" b="1" dirty="0" err="1"/>
              <a:t>Energie</a:t>
            </a:r>
            <a:r>
              <a:rPr lang="en-GB" sz="2400" b="1" dirty="0"/>
              <a:t>, Transport, </a:t>
            </a:r>
            <a:r>
              <a:rPr lang="en-GB" sz="2400" b="1" dirty="0" err="1"/>
              <a:t>Bankwesen</a:t>
            </a:r>
            <a:r>
              <a:rPr lang="en-GB" sz="2400" b="1" dirty="0"/>
              <a:t>,  </a:t>
            </a:r>
            <a:r>
              <a:rPr lang="en-GB" sz="2400" b="1" dirty="0" err="1"/>
              <a:t>Finanzmarktinfrastrukturen</a:t>
            </a:r>
            <a:r>
              <a:rPr lang="en-GB" sz="2400" b="1" dirty="0"/>
              <a:t>,  Gesundheit, </a:t>
            </a:r>
            <a:r>
              <a:rPr lang="en-GB" sz="2400" b="1" dirty="0" err="1"/>
              <a:t>Trinkwasser</a:t>
            </a:r>
            <a:r>
              <a:rPr lang="en-GB" sz="2400" b="1" dirty="0"/>
              <a:t>  und </a:t>
            </a:r>
            <a:r>
              <a:rPr lang="en-GB" sz="2400" b="1" dirty="0" err="1"/>
              <a:t>digitale</a:t>
            </a:r>
            <a:r>
              <a:rPr lang="en-GB" sz="2400" b="1" dirty="0"/>
              <a:t> </a:t>
            </a:r>
            <a:r>
              <a:rPr lang="en-GB" sz="2400" b="1" dirty="0" err="1"/>
              <a:t>Infrastrukturen</a:t>
            </a:r>
            <a:r>
              <a:rPr lang="en-GB" sz="2400" b="1" dirty="0"/>
              <a:t> </a:t>
            </a:r>
            <a:r>
              <a:rPr lang="en-GB" sz="2400" dirty="0"/>
              <a:t>(</a:t>
            </a:r>
            <a:r>
              <a:rPr lang="en-GB" sz="2400" dirty="0" err="1"/>
              <a:t>zB</a:t>
            </a:r>
            <a:r>
              <a:rPr lang="en-GB" sz="2400" dirty="0"/>
              <a:t> Internet Exchange Points</a:t>
            </a:r>
            <a:r>
              <a:rPr lang="en-GB" sz="2400" dirty="0" smtClean="0"/>
              <a:t>)</a:t>
            </a:r>
          </a:p>
          <a:p>
            <a:pPr lvl="1"/>
            <a:r>
              <a:rPr lang="en-GB" sz="2400" dirty="0" smtClean="0"/>
              <a:t>In Ö: </a:t>
            </a:r>
            <a:r>
              <a:rPr lang="en-GB" sz="2400" dirty="0" err="1" smtClean="0"/>
              <a:t>öffentliche</a:t>
            </a:r>
            <a:r>
              <a:rPr lang="en-GB" sz="2400" dirty="0" smtClean="0"/>
              <a:t> </a:t>
            </a:r>
            <a:r>
              <a:rPr lang="en-GB" sz="2400" dirty="0" err="1" smtClean="0"/>
              <a:t>Verw</a:t>
            </a:r>
            <a:r>
              <a:rPr lang="en-GB" sz="2400" dirty="0" smtClean="0"/>
              <a:t>. </a:t>
            </a:r>
            <a:r>
              <a:rPr lang="en-GB" sz="2400" dirty="0" err="1"/>
              <a:t>j</a:t>
            </a:r>
            <a:r>
              <a:rPr lang="en-GB" sz="2400" dirty="0" err="1" smtClean="0"/>
              <a:t>edenfalls</a:t>
            </a:r>
            <a:r>
              <a:rPr lang="en-GB" sz="2400" dirty="0" smtClean="0"/>
              <a:t> Bund; Land auf </a:t>
            </a:r>
            <a:r>
              <a:rPr lang="en-GB" sz="2400" dirty="0" err="1" smtClean="0"/>
              <a:t>freiwilliger</a:t>
            </a:r>
            <a:r>
              <a:rPr lang="en-GB" sz="2400" dirty="0" smtClean="0"/>
              <a:t> Basis; </a:t>
            </a:r>
          </a:p>
          <a:p>
            <a:pPr lvl="1"/>
            <a:r>
              <a:rPr lang="en-GB" sz="2400" dirty="0" smtClean="0"/>
              <a:t>++</a:t>
            </a:r>
            <a:r>
              <a:rPr lang="en-GB" sz="2400" dirty="0" err="1" smtClean="0"/>
              <a:t>Nahverkehr</a:t>
            </a:r>
            <a:r>
              <a:rPr lang="en-GB" sz="2400" dirty="0" smtClean="0"/>
              <a:t> (</a:t>
            </a:r>
            <a:r>
              <a:rPr lang="en-GB" sz="2400" dirty="0" err="1" smtClean="0"/>
              <a:t>im</a:t>
            </a:r>
            <a:r>
              <a:rPr lang="en-GB" sz="2400" dirty="0" smtClean="0"/>
              <a:t> </a:t>
            </a:r>
            <a:r>
              <a:rPr lang="en-GB" sz="2400" dirty="0" err="1" smtClean="0"/>
              <a:t>Wesentlichen</a:t>
            </a:r>
            <a:r>
              <a:rPr lang="en-GB" sz="2400" dirty="0" smtClean="0"/>
              <a:t> Wiener </a:t>
            </a:r>
            <a:r>
              <a:rPr lang="en-GB" sz="2400" dirty="0" err="1" smtClean="0"/>
              <a:t>Linien</a:t>
            </a:r>
            <a:r>
              <a:rPr lang="en-GB" sz="2400" dirty="0" smtClean="0"/>
              <a:t>)</a:t>
            </a:r>
          </a:p>
          <a:p>
            <a:pPr lvl="1"/>
            <a:r>
              <a:rPr lang="en-GB" sz="2400" dirty="0" smtClean="0"/>
              <a:t>++</a:t>
            </a:r>
            <a:r>
              <a:rPr lang="en-GB" sz="2400" dirty="0" err="1" smtClean="0"/>
              <a:t>Lebensmittelversorger</a:t>
            </a:r>
            <a:r>
              <a:rPr lang="en-GB" sz="2400" dirty="0" smtClean="0"/>
              <a:t> (A-Kat.)</a:t>
            </a:r>
          </a:p>
          <a:p>
            <a:pPr lvl="1"/>
            <a:r>
              <a:rPr lang="en-GB" sz="2400" dirty="0" smtClean="0"/>
              <a:t>++</a:t>
            </a:r>
            <a:r>
              <a:rPr lang="en-GB" sz="2400" dirty="0" err="1" smtClean="0"/>
              <a:t>Abwasser</a:t>
            </a:r>
            <a:r>
              <a:rPr lang="en-GB" sz="2400" dirty="0" smtClean="0"/>
              <a:t>/</a:t>
            </a:r>
            <a:r>
              <a:rPr lang="en-GB" sz="2400" dirty="0" err="1" smtClean="0"/>
              <a:t>Abfallbeseitigung</a:t>
            </a:r>
            <a:endParaRPr lang="en-GB" sz="2400" dirty="0" smtClean="0"/>
          </a:p>
          <a:p>
            <a:pPr lvl="1"/>
            <a:endParaRPr lang="en-GB" sz="28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0878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Kriterien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dirty="0" err="1" smtClean="0"/>
              <a:t>Dienst</a:t>
            </a:r>
            <a:r>
              <a:rPr lang="en-GB" sz="2800" b="1" dirty="0" smtClean="0"/>
              <a:t> </a:t>
            </a:r>
            <a:r>
              <a:rPr lang="en-GB" sz="2800" b="1" dirty="0" err="1"/>
              <a:t>ist</a:t>
            </a:r>
            <a:r>
              <a:rPr lang="en-GB" sz="2800" b="1" dirty="0"/>
              <a:t> </a:t>
            </a:r>
            <a:r>
              <a:rPr lang="en-GB" sz="2800" b="1" dirty="0" err="1"/>
              <a:t>wesentlich</a:t>
            </a:r>
            <a:r>
              <a:rPr lang="en-GB" sz="2800" b="1" dirty="0"/>
              <a:t> </a:t>
            </a:r>
            <a:r>
              <a:rPr lang="en-GB" sz="2800" b="1" dirty="0" err="1"/>
              <a:t>für</a:t>
            </a:r>
            <a:r>
              <a:rPr lang="en-GB" sz="2800" b="1" dirty="0"/>
              <a:t> die </a:t>
            </a:r>
            <a:r>
              <a:rPr lang="en-GB" sz="2800" b="1" dirty="0" err="1"/>
              <a:t>Aufrechterhaltung</a:t>
            </a:r>
            <a:r>
              <a:rPr lang="en-GB" sz="2800" b="1" dirty="0"/>
              <a:t> </a:t>
            </a:r>
            <a:r>
              <a:rPr lang="en-GB" sz="2800" b="1" dirty="0" err="1"/>
              <a:t>kritischer</a:t>
            </a:r>
            <a:r>
              <a:rPr lang="en-GB" sz="2800" b="1" dirty="0"/>
              <a:t> </a:t>
            </a:r>
            <a:r>
              <a:rPr lang="en-GB" sz="2800" b="1" dirty="0" err="1"/>
              <a:t>sozialer</a:t>
            </a:r>
            <a:r>
              <a:rPr lang="en-GB" sz="2800" b="1" dirty="0"/>
              <a:t> </a:t>
            </a:r>
            <a:r>
              <a:rPr lang="en-GB" sz="2800" b="1" dirty="0" err="1"/>
              <a:t>oder</a:t>
            </a:r>
            <a:r>
              <a:rPr lang="en-GB" sz="2800" b="1" dirty="0"/>
              <a:t> </a:t>
            </a:r>
            <a:r>
              <a:rPr lang="en-GB" sz="2800" b="1" dirty="0" err="1"/>
              <a:t>wirtschaftlicher</a:t>
            </a:r>
            <a:r>
              <a:rPr lang="en-GB" sz="2800" b="1" dirty="0"/>
              <a:t> </a:t>
            </a:r>
            <a:r>
              <a:rPr lang="en-GB" sz="2800" b="1" dirty="0" err="1"/>
              <a:t>Aktivitäten</a:t>
            </a:r>
            <a:r>
              <a:rPr lang="en-GB" sz="2800" dirty="0"/>
              <a:t> (</a:t>
            </a:r>
            <a:r>
              <a:rPr lang="en-GB" sz="2800" dirty="0" err="1"/>
              <a:t>über</a:t>
            </a:r>
            <a:r>
              <a:rPr lang="en-GB" sz="2800" dirty="0"/>
              <a:t> </a:t>
            </a:r>
            <a:r>
              <a:rPr lang="en-GB" sz="2800" dirty="0" err="1"/>
              <a:t>diese</a:t>
            </a:r>
            <a:r>
              <a:rPr lang="en-GB" sz="2800" dirty="0"/>
              <a:t> </a:t>
            </a:r>
            <a:r>
              <a:rPr lang="en-GB" sz="2800" dirty="0" err="1"/>
              <a:t>Dienste</a:t>
            </a:r>
            <a:r>
              <a:rPr lang="en-GB" sz="2800" dirty="0"/>
              <a:t> </a:t>
            </a:r>
            <a:r>
              <a:rPr lang="en-GB" sz="2800" dirty="0" err="1"/>
              <a:t>werden</a:t>
            </a:r>
            <a:r>
              <a:rPr lang="en-GB" sz="2800" dirty="0"/>
              <a:t> die MS </a:t>
            </a:r>
            <a:r>
              <a:rPr lang="en-GB" sz="2800" dirty="0" err="1"/>
              <a:t>eine</a:t>
            </a:r>
            <a:r>
              <a:rPr lang="en-GB" sz="2800" dirty="0"/>
              <a:t> </a:t>
            </a:r>
            <a:r>
              <a:rPr lang="en-GB" sz="2800" dirty="0" err="1"/>
              <a:t>Liste</a:t>
            </a:r>
            <a:r>
              <a:rPr lang="en-GB" sz="2800" dirty="0"/>
              <a:t> </a:t>
            </a:r>
            <a:r>
              <a:rPr lang="en-GB" sz="2800" dirty="0" err="1"/>
              <a:t>erstellen</a:t>
            </a:r>
            <a:r>
              <a:rPr lang="en-GB" sz="2800" dirty="0"/>
              <a:t>)</a:t>
            </a:r>
          </a:p>
          <a:p>
            <a:pPr marL="712788" lvl="1" indent="-263525">
              <a:buFont typeface="Symbol" panose="05050102010706020507" pitchFamily="18" charset="2"/>
              <a:buChar char="-"/>
            </a:pPr>
            <a:r>
              <a:rPr lang="en-GB" sz="2800" dirty="0"/>
              <a:t>Die </a:t>
            </a:r>
            <a:r>
              <a:rPr lang="en-GB" sz="2800" dirty="0" err="1"/>
              <a:t>Bereitstelung</a:t>
            </a:r>
            <a:r>
              <a:rPr lang="en-GB" sz="2800" dirty="0"/>
              <a:t> des </a:t>
            </a:r>
            <a:r>
              <a:rPr lang="en-GB" sz="2800" dirty="0" err="1"/>
              <a:t>Dienstes</a:t>
            </a:r>
            <a:r>
              <a:rPr lang="en-GB" sz="2800" dirty="0"/>
              <a:t> </a:t>
            </a:r>
            <a:r>
              <a:rPr lang="en-GB" sz="2800" dirty="0" err="1"/>
              <a:t>hängt</a:t>
            </a:r>
            <a:r>
              <a:rPr lang="en-GB" sz="2800" dirty="0"/>
              <a:t> von </a:t>
            </a:r>
            <a:r>
              <a:rPr lang="en-GB" sz="2800" b="1" dirty="0" err="1"/>
              <a:t>Netzwerk</a:t>
            </a:r>
            <a:r>
              <a:rPr lang="en-GB" sz="2800" b="1" dirty="0"/>
              <a:t>- und </a:t>
            </a:r>
            <a:r>
              <a:rPr lang="en-GB" sz="2800" b="1" dirty="0" err="1"/>
              <a:t>Informationssystemen</a:t>
            </a:r>
            <a:r>
              <a:rPr lang="en-GB" sz="2800" dirty="0"/>
              <a:t> ab</a:t>
            </a:r>
          </a:p>
          <a:p>
            <a:pPr marL="712788" lvl="1" indent="-263525">
              <a:buFont typeface="Symbol" panose="05050102010706020507" pitchFamily="18" charset="2"/>
              <a:buChar char="-"/>
            </a:pPr>
            <a:r>
              <a:rPr lang="en-GB" sz="2800" dirty="0" err="1"/>
              <a:t>Ein</a:t>
            </a:r>
            <a:r>
              <a:rPr lang="en-GB" sz="2800" dirty="0"/>
              <a:t> </a:t>
            </a:r>
            <a:r>
              <a:rPr lang="en-GB" sz="2800" dirty="0" err="1"/>
              <a:t>Störfall</a:t>
            </a:r>
            <a:r>
              <a:rPr lang="en-GB" sz="2800" dirty="0"/>
              <a:t> des NIS dieses </a:t>
            </a:r>
            <a:r>
              <a:rPr lang="en-GB" sz="2800" dirty="0" err="1"/>
              <a:t>Dienste</a:t>
            </a:r>
            <a:r>
              <a:rPr lang="en-GB" sz="2800" dirty="0"/>
              <a:t> </a:t>
            </a:r>
            <a:r>
              <a:rPr lang="en-GB" sz="2800" dirty="0" err="1"/>
              <a:t>hätte</a:t>
            </a:r>
            <a:r>
              <a:rPr lang="en-GB" sz="2800" dirty="0"/>
              <a:t> </a:t>
            </a:r>
            <a:r>
              <a:rPr lang="en-GB" sz="2800" b="1" dirty="0" err="1"/>
              <a:t>signifikante</a:t>
            </a:r>
            <a:r>
              <a:rPr lang="en-GB" sz="2800" b="1" dirty="0"/>
              <a:t> </a:t>
            </a:r>
            <a:r>
              <a:rPr lang="en-GB" sz="2800" b="1" dirty="0" err="1"/>
              <a:t>Auswirkungen</a:t>
            </a:r>
            <a:r>
              <a:rPr lang="en-GB" sz="2800" b="1" dirty="0"/>
              <a:t> </a:t>
            </a:r>
            <a:r>
              <a:rPr lang="en-GB" sz="2800" dirty="0"/>
              <a:t>auf die </a:t>
            </a:r>
            <a:r>
              <a:rPr lang="en-GB" sz="2800" dirty="0" err="1"/>
              <a:t>weitere</a:t>
            </a:r>
            <a:r>
              <a:rPr lang="en-GB" sz="2800" dirty="0"/>
              <a:t> </a:t>
            </a:r>
            <a:r>
              <a:rPr lang="en-GB" sz="2800" dirty="0" err="1"/>
              <a:t>Verfügbarkeit</a:t>
            </a:r>
            <a:r>
              <a:rPr lang="en-GB" sz="2800" dirty="0"/>
              <a:t> </a:t>
            </a:r>
            <a:r>
              <a:rPr lang="en-GB" sz="2800" dirty="0" err="1"/>
              <a:t>oder</a:t>
            </a:r>
            <a:r>
              <a:rPr lang="en-GB" sz="2800" dirty="0"/>
              <a:t> </a:t>
            </a:r>
            <a:r>
              <a:rPr lang="en-GB" sz="2800" dirty="0" err="1"/>
              <a:t>öffentliche</a:t>
            </a:r>
            <a:r>
              <a:rPr lang="en-GB" sz="2800" dirty="0"/>
              <a:t> </a:t>
            </a:r>
            <a:r>
              <a:rPr lang="en-GB" sz="2800" dirty="0" err="1"/>
              <a:t>Sicherheit</a:t>
            </a:r>
            <a:endParaRPr lang="en-GB" sz="28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7798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 Verpflichtungen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324544" y="1268760"/>
            <a:ext cx="9117829" cy="4606925"/>
          </a:xfrm>
        </p:spPr>
        <p:txBody>
          <a:bodyPr/>
          <a:lstStyle/>
          <a:p>
            <a:pPr lvl="1"/>
            <a:r>
              <a:rPr lang="de-DE" sz="2400" b="1" dirty="0"/>
              <a:t>Pflicht</a:t>
            </a:r>
            <a:r>
              <a:rPr lang="de-DE" sz="2400" dirty="0"/>
              <a:t> angemessene und verhältnismäßige technische und organisatorische </a:t>
            </a:r>
            <a:r>
              <a:rPr lang="de-DE" sz="2400" b="1" dirty="0"/>
              <a:t>Sicherheitsmaßnahmen</a:t>
            </a:r>
            <a:r>
              <a:rPr lang="de-DE" sz="2400" dirty="0"/>
              <a:t> zur </a:t>
            </a:r>
            <a:r>
              <a:rPr lang="de-DE" sz="2400" b="1" dirty="0"/>
              <a:t>Risikobewältigung</a:t>
            </a:r>
            <a:r>
              <a:rPr lang="de-DE" sz="2400" dirty="0"/>
              <a:t> zu ergreifen </a:t>
            </a:r>
          </a:p>
          <a:p>
            <a:pPr marL="914400" lvl="2" indent="0">
              <a:buNone/>
            </a:pPr>
            <a:endParaRPr lang="de-DE" b="1" dirty="0"/>
          </a:p>
          <a:p>
            <a:pPr lvl="2"/>
            <a:r>
              <a:rPr lang="de-DE" b="1" u="sng" dirty="0"/>
              <a:t>Betreiber wesentlicher Dienste</a:t>
            </a:r>
            <a:r>
              <a:rPr lang="de-DE" b="1" dirty="0"/>
              <a:t>: </a:t>
            </a:r>
            <a:r>
              <a:rPr lang="de-DE" dirty="0"/>
              <a:t>NIS-Behörde kann die Einhaltung der Sicherheitsanforderungen </a:t>
            </a:r>
            <a:r>
              <a:rPr lang="de-DE" b="1" dirty="0"/>
              <a:t>jederzeit mittels Audits </a:t>
            </a:r>
            <a:r>
              <a:rPr lang="de-DE" dirty="0"/>
              <a:t>prüfen</a:t>
            </a:r>
          </a:p>
          <a:p>
            <a:pPr lvl="2"/>
            <a:endParaRPr lang="en-GB" b="1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sz="2400" b="1" dirty="0"/>
              <a:t>Pflicht zu Meldung von Störfällen, </a:t>
            </a:r>
            <a:r>
              <a:rPr lang="de-DE" sz="2400" dirty="0">
                <a:solidFill>
                  <a:srgbClr val="000000"/>
                </a:solidFill>
              </a:rPr>
              <a:t>die signifikante Auswirkungen auf die </a:t>
            </a:r>
            <a:r>
              <a:rPr lang="de-DE" sz="2400" b="1" dirty="0">
                <a:solidFill>
                  <a:srgbClr val="000000"/>
                </a:solidFill>
              </a:rPr>
              <a:t>Aufrechterhaltung</a:t>
            </a:r>
            <a:r>
              <a:rPr lang="de-DE" sz="2400" dirty="0">
                <a:solidFill>
                  <a:srgbClr val="000000"/>
                </a:solidFill>
              </a:rPr>
              <a:t> des Dienstes </a:t>
            </a:r>
            <a:r>
              <a:rPr lang="de-DE" sz="2400" dirty="0" smtClean="0">
                <a:solidFill>
                  <a:srgbClr val="000000"/>
                </a:solidFill>
              </a:rPr>
              <a:t>haben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DE" sz="2200" dirty="0" smtClean="0">
                <a:solidFill>
                  <a:srgbClr val="000000"/>
                </a:solidFill>
              </a:rPr>
              <a:t>In VO wird festgelegt, nach welchen Kriterien Störfälle zu melden sind</a:t>
            </a:r>
            <a:endParaRPr lang="de-AT" sz="2200" dirty="0"/>
          </a:p>
        </p:txBody>
      </p:sp>
    </p:spTree>
    <p:extLst>
      <p:ext uri="{BB962C8B-B14F-4D97-AF65-F5344CB8AC3E}">
        <p14:creationId xmlns:p14="http://schemas.microsoft.com/office/powerpoint/2010/main" val="265980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„3 NIS-Behörden“ </a:t>
            </a:r>
            <a:r>
              <a:rPr lang="de-DE" dirty="0">
                <a:solidFill>
                  <a:srgbClr val="C00000"/>
                </a:solidFill>
              </a:rPr>
              <a:t>(nationale Ebene)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z="3200" b="1" dirty="0" smtClean="0"/>
          </a:p>
          <a:p>
            <a:r>
              <a:rPr lang="de-DE" sz="3200" b="1" dirty="0" smtClean="0"/>
              <a:t>Monitoring</a:t>
            </a:r>
            <a:r>
              <a:rPr lang="de-DE" sz="3200" dirty="0" smtClean="0"/>
              <a:t> </a:t>
            </a:r>
            <a:r>
              <a:rPr lang="de-DE" sz="3200" dirty="0"/>
              <a:t>(Einhalten der NIS-RL)</a:t>
            </a:r>
          </a:p>
          <a:p>
            <a:endParaRPr lang="de-DE" sz="3200" b="1" dirty="0" smtClean="0"/>
          </a:p>
          <a:p>
            <a:r>
              <a:rPr lang="de-DE" sz="3200" b="1" dirty="0" smtClean="0"/>
              <a:t>Meldestelle</a:t>
            </a:r>
            <a:r>
              <a:rPr lang="de-DE" sz="3200" dirty="0" smtClean="0"/>
              <a:t> </a:t>
            </a:r>
            <a:r>
              <a:rPr lang="de-DE" sz="3200" dirty="0"/>
              <a:t>für </a:t>
            </a:r>
            <a:r>
              <a:rPr lang="de-DE" sz="3200" dirty="0" smtClean="0"/>
              <a:t>Störfälle </a:t>
            </a:r>
            <a:r>
              <a:rPr lang="de-DE" sz="3200" dirty="0" err="1" smtClean="0"/>
              <a:t>GovCERT</a:t>
            </a:r>
            <a:r>
              <a:rPr lang="de-DE" sz="3200" dirty="0" smtClean="0"/>
              <a:t> für die Verwaltung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953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Wer ist in der Stadt Wien betroffen?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Energie</a:t>
            </a:r>
          </a:p>
          <a:p>
            <a:r>
              <a:rPr lang="de-DE" dirty="0" smtClean="0"/>
              <a:t>Gesundheitswesen</a:t>
            </a:r>
          </a:p>
          <a:p>
            <a:r>
              <a:rPr lang="de-DE" dirty="0" smtClean="0"/>
              <a:t>Trinkwasserversorgung</a:t>
            </a:r>
          </a:p>
          <a:p>
            <a:r>
              <a:rPr lang="de-DE" dirty="0" smtClean="0"/>
              <a:t>Verkehr – Teilsektor: Straßenverkehr (Verkehrsmanagement, -steuerung)</a:t>
            </a:r>
          </a:p>
          <a:p>
            <a:r>
              <a:rPr lang="de-DE" dirty="0" smtClean="0"/>
              <a:t>Digitale Infrastruktur: DNS-</a:t>
            </a:r>
            <a:r>
              <a:rPr lang="de-DE" dirty="0" err="1" smtClean="0"/>
              <a:t>Diensteanbieter</a:t>
            </a:r>
            <a:endParaRPr lang="de-DE" dirty="0" smtClean="0"/>
          </a:p>
          <a:p>
            <a:r>
              <a:rPr lang="de-DE" dirty="0" smtClean="0"/>
              <a:t>Nahverkehr (Wiener Linien )</a:t>
            </a:r>
          </a:p>
          <a:p>
            <a:r>
              <a:rPr lang="de-DE" dirty="0" smtClean="0"/>
              <a:t>Abwasser</a:t>
            </a:r>
          </a:p>
          <a:p>
            <a:r>
              <a:rPr lang="de-DE" dirty="0" smtClean="0"/>
              <a:t>Abfallbeseitigung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4616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müssen die betroffenen Bereiche umsetzen?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9900" lvl="1" indent="-469900">
              <a:buBlip>
                <a:blip r:embed="rId2"/>
              </a:buBlip>
            </a:pPr>
            <a:r>
              <a:rPr lang="de-DE" sz="2400" b="1" dirty="0"/>
              <a:t>Pflicht</a:t>
            </a:r>
            <a:r>
              <a:rPr lang="de-DE" sz="2400" dirty="0"/>
              <a:t> angemessene und verhältnismäßige technische und organisatorische </a:t>
            </a:r>
            <a:r>
              <a:rPr lang="de-DE" sz="2400" b="1" dirty="0"/>
              <a:t>Sicherheitsmaßnahmen</a:t>
            </a:r>
            <a:r>
              <a:rPr lang="de-DE" sz="2400" dirty="0"/>
              <a:t> zur </a:t>
            </a:r>
            <a:r>
              <a:rPr lang="de-DE" sz="2400" b="1" dirty="0"/>
              <a:t>Risikobewältigung</a:t>
            </a:r>
            <a:r>
              <a:rPr lang="de-DE" sz="2400" dirty="0"/>
              <a:t> zu </a:t>
            </a:r>
            <a:r>
              <a:rPr lang="de-DE" sz="2400" dirty="0" smtClean="0"/>
              <a:t>ergreifen</a:t>
            </a:r>
          </a:p>
          <a:p>
            <a:pPr marL="469900" lvl="1" indent="-469900">
              <a:buBlip>
                <a:blip r:embed="rId2"/>
              </a:buBlip>
            </a:pPr>
            <a:r>
              <a:rPr lang="de-DE" sz="2400" dirty="0" smtClean="0"/>
              <a:t>-&gt; In VO werden Mindestsicherheitsstandards festgelegt ; Anerkennung der ISO27001/2 soll im Gesetz </a:t>
            </a:r>
          </a:p>
          <a:p>
            <a:pPr marL="469900" lvl="1" indent="-469900">
              <a:buBlip>
                <a:blip r:embed="rId2"/>
              </a:buBlip>
            </a:pPr>
            <a:r>
              <a:rPr lang="de-DE" sz="2400" dirty="0" smtClean="0"/>
              <a:t>Meldung von Sicherheitsvorfällen wird wie bisher an das </a:t>
            </a:r>
            <a:r>
              <a:rPr lang="de-DE" sz="2400" dirty="0" err="1" smtClean="0"/>
              <a:t>WienCERT</a:t>
            </a:r>
            <a:r>
              <a:rPr lang="de-DE" sz="2400" dirty="0" smtClean="0"/>
              <a:t> erfolgen (unter Angabe ob NIS-RL relevant – in Ausarbeitung)</a:t>
            </a:r>
          </a:p>
          <a:p>
            <a:pPr marL="469900" lvl="1" indent="-469900">
              <a:buBlip>
                <a:blip r:embed="rId2"/>
              </a:buBlip>
            </a:pPr>
            <a:r>
              <a:rPr lang="de-DE" sz="2400" dirty="0" err="1" smtClean="0"/>
              <a:t>WienCERT</a:t>
            </a:r>
            <a:r>
              <a:rPr lang="de-DE" sz="2400" dirty="0" smtClean="0"/>
              <a:t> meldet NIS-RL relevante Vorfälle an das </a:t>
            </a:r>
            <a:r>
              <a:rPr lang="de-DE" sz="2400" dirty="0" err="1" smtClean="0"/>
              <a:t>GovCERT</a:t>
            </a:r>
            <a:endParaRPr lang="de-DE" sz="2400" dirty="0" smtClean="0"/>
          </a:p>
          <a:p>
            <a:pPr marL="469900" lvl="1" indent="-469900">
              <a:buBlip>
                <a:blip r:embed="rId2"/>
              </a:buBlip>
            </a:pPr>
            <a:endParaRPr lang="de-DE" sz="2400" dirty="0" smtClean="0"/>
          </a:p>
          <a:p>
            <a:pPr marL="0" lvl="1" indent="0">
              <a:buNone/>
            </a:pPr>
            <a:endParaRPr lang="de-DE" sz="24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795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Auditierung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Für öffentliche Verwaltung: Selbstaudits </a:t>
            </a:r>
          </a:p>
          <a:p>
            <a:r>
              <a:rPr lang="de-AT" dirty="0" smtClean="0"/>
              <a:t>Alle anderen Bereiche: </a:t>
            </a:r>
            <a:r>
              <a:rPr lang="de-AT" dirty="0" err="1" smtClean="0"/>
              <a:t>vorr</a:t>
            </a:r>
            <a:r>
              <a:rPr lang="de-AT" dirty="0" smtClean="0"/>
              <a:t>. alle 3 Jahre durch akkreditierte Stelle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04181370"/>
      </p:ext>
    </p:extLst>
  </p:cSld>
  <p:clrMapOvr>
    <a:masterClrMapping/>
  </p:clrMapOvr>
</p:sld>
</file>

<file path=ppt/theme/theme1.xml><?xml version="1.0" encoding="utf-8"?>
<a:theme xmlns:a="http://schemas.openxmlformats.org/drawingml/2006/main" name="PIKT_Vorlage_2014_10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PIKT_Vorlage_2014_10</Template>
  <TotalTime>0</TotalTime>
  <Words>383</Words>
  <Application>Microsoft Office PowerPoint</Application>
  <PresentationFormat>Bildschirmpräsentation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PIKT_Vorlage_2014_10</vt:lpstr>
      <vt:lpstr>Richtlinie zur Gewährleistung einer hohen gemeinsamen Netz- und Informationssicherheit in der Union Status</vt:lpstr>
      <vt:lpstr>Inhalt - Eckpunkte </vt:lpstr>
      <vt:lpstr>Anwendungsbereich</vt:lpstr>
      <vt:lpstr>Kriterien</vt:lpstr>
      <vt:lpstr> Verpflichtungen</vt:lpstr>
      <vt:lpstr>„3 NIS-Behörden“ (nationale Ebene)</vt:lpstr>
      <vt:lpstr>Wer ist in der Stadt Wien betroffen?</vt:lpstr>
      <vt:lpstr>Was müssen die betroffenen Bereiche umsetzen?</vt:lpstr>
      <vt:lpstr>Auditierung</vt:lpstr>
      <vt:lpstr>Voraussichtlicher Zeitplan Sicherheitsgesetz, NIS-Gesetz </vt:lpstr>
    </vt:vector>
  </TitlesOfParts>
  <Company>Magistrat Wien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subject>Digitale Agenda Wien</dc:subject>
  <dc:creator>Heissenberger Sandra;Brigitte Lutz</dc:creator>
  <cp:lastModifiedBy>Heissenberger Sandra</cp:lastModifiedBy>
  <cp:revision>80</cp:revision>
  <cp:lastPrinted>2015-02-11T17:25:34Z</cp:lastPrinted>
  <dcterms:created xsi:type="dcterms:W3CDTF">2014-12-18T12:59:24Z</dcterms:created>
  <dcterms:modified xsi:type="dcterms:W3CDTF">2017-03-15T08:16:51Z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