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2"/>
    <p:sldMasterId id="2147483735" r:id="rId3"/>
    <p:sldMasterId id="2147483723" r:id="rId4"/>
  </p:sldMasterIdLst>
  <p:notesMasterIdLst>
    <p:notesMasterId r:id="rId32"/>
  </p:notesMasterIdLst>
  <p:handoutMasterIdLst>
    <p:handoutMasterId r:id="rId33"/>
  </p:handoutMasterIdLst>
  <p:sldIdLst>
    <p:sldId id="266" r:id="rId5"/>
    <p:sldId id="259" r:id="rId6"/>
    <p:sldId id="314" r:id="rId7"/>
    <p:sldId id="272" r:id="rId8"/>
    <p:sldId id="315" r:id="rId9"/>
    <p:sldId id="295" r:id="rId10"/>
    <p:sldId id="321" r:id="rId11"/>
    <p:sldId id="312" r:id="rId12"/>
    <p:sldId id="304" r:id="rId13"/>
    <p:sldId id="322" r:id="rId14"/>
    <p:sldId id="320" r:id="rId15"/>
    <p:sldId id="326" r:id="rId16"/>
    <p:sldId id="307" r:id="rId17"/>
    <p:sldId id="318" r:id="rId18"/>
    <p:sldId id="291" r:id="rId19"/>
    <p:sldId id="302" r:id="rId20"/>
    <p:sldId id="324" r:id="rId21"/>
    <p:sldId id="301" r:id="rId22"/>
    <p:sldId id="303" r:id="rId23"/>
    <p:sldId id="325" r:id="rId24"/>
    <p:sldId id="292" r:id="rId25"/>
    <p:sldId id="316" r:id="rId26"/>
    <p:sldId id="306" r:id="rId27"/>
    <p:sldId id="308" r:id="rId28"/>
    <p:sldId id="327" r:id="rId29"/>
    <p:sldId id="317" r:id="rId30"/>
    <p:sldId id="276" r:id="rId31"/>
  </p:sldIdLst>
  <p:sldSz cx="9144000" cy="5143500" type="screen16x9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8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7500"/>
    <a:srgbClr val="FFECCA"/>
    <a:srgbClr val="FFC560"/>
    <a:srgbClr val="9933FF"/>
    <a:srgbClr val="9999FF"/>
    <a:srgbClr val="338E9C"/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353" autoAdjust="0"/>
  </p:normalViewPr>
  <p:slideViewPr>
    <p:cSldViewPr snapToGrid="0" snapToObjects="1">
      <p:cViewPr varScale="1">
        <p:scale>
          <a:sx n="120" d="100"/>
          <a:sy n="120" d="100"/>
        </p:scale>
        <p:origin x="932" y="68"/>
      </p:cViewPr>
      <p:guideLst>
        <p:guide orient="horz" pos="668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3510" y="-66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758" tIns="45378" rIns="90758" bIns="4537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6933" y="9372997"/>
            <a:ext cx="2918830" cy="493316"/>
          </a:xfrm>
          <a:prstGeom prst="rect">
            <a:avLst/>
          </a:prstGeom>
        </p:spPr>
        <p:txBody>
          <a:bodyPr vert="horz" lIns="90758" tIns="45378" rIns="90758" bIns="45378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17.01.2020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371287"/>
            <a:ext cx="2918830" cy="493316"/>
          </a:xfrm>
          <a:prstGeom prst="rect">
            <a:avLst/>
          </a:prstGeom>
        </p:spPr>
        <p:txBody>
          <a:bodyPr vert="horz" lIns="90758" tIns="45378" rIns="90758" bIns="45378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18832" y="9371287"/>
            <a:ext cx="896543" cy="493316"/>
          </a:xfrm>
          <a:prstGeom prst="rect">
            <a:avLst/>
          </a:prstGeom>
        </p:spPr>
        <p:txBody>
          <a:bodyPr vert="horz" lIns="90758" tIns="45378" rIns="90758" bIns="45378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7006" y="376691"/>
            <a:ext cx="1359173" cy="330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758" tIns="45378" rIns="90758" bIns="4537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933" y="9371286"/>
            <a:ext cx="2918830" cy="493316"/>
          </a:xfrm>
          <a:prstGeom prst="rect">
            <a:avLst/>
          </a:prstGeom>
        </p:spPr>
        <p:txBody>
          <a:bodyPr vert="horz" lIns="90758" tIns="45378" rIns="90758" bIns="45378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17.01.2020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25438" y="669925"/>
            <a:ext cx="7386638" cy="4156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8" tIns="45378" rIns="90758" bIns="45378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47109" y="4933158"/>
            <a:ext cx="5043989" cy="4193183"/>
          </a:xfrm>
          <a:prstGeom prst="rect">
            <a:avLst/>
          </a:prstGeom>
        </p:spPr>
        <p:txBody>
          <a:bodyPr vert="horz" lIns="90758" tIns="45378" rIns="90758" bIns="45378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0" cy="493316"/>
          </a:xfrm>
          <a:prstGeom prst="rect">
            <a:avLst/>
          </a:prstGeom>
        </p:spPr>
        <p:txBody>
          <a:bodyPr vert="horz" lIns="90758" tIns="45378" rIns="90758" bIns="4537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18832" y="9371286"/>
            <a:ext cx="896543" cy="495029"/>
          </a:xfrm>
          <a:prstGeom prst="rect">
            <a:avLst/>
          </a:prstGeom>
        </p:spPr>
        <p:txBody>
          <a:bodyPr vert="horz" lIns="90758" tIns="45378" rIns="90758" bIns="45378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1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4455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5551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5639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6467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284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6315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237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9924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8451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3417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588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9537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sz="1000"/>
              <a:t>SAGA </a:t>
            </a:r>
            <a:r>
              <a:rPr lang="de-AT" sz="1000" dirty="0"/>
              <a:t>streichen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609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0450"/>
            <a:ext cx="7978526" cy="996791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5004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7772184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8630965"/>
      </p:ext>
    </p:extLst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6606148"/>
      </p:ext>
    </p:extLst>
  </p:cSld>
  <p:clrMapOvr>
    <a:masterClrMapping/>
  </p:clrMapOvr>
  <p:transition spd="med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5830729"/>
      </p:ext>
    </p:extLst>
  </p:cSld>
  <p:clrMapOvr>
    <a:masterClrMapping/>
  </p:clrMapOvr>
  <p:transition spd="med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3263258"/>
      </p:ext>
    </p:extLst>
  </p:cSld>
  <p:clrMapOvr>
    <a:masterClrMapping/>
  </p:clrMapOvr>
  <p:transition spd="med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325766"/>
      </p:ext>
    </p:extLst>
  </p:cSld>
  <p:clrMapOvr>
    <a:masterClrMapping/>
  </p:clrMapOvr>
  <p:transition spd="med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5619449"/>
      </p:ext>
    </p:extLst>
  </p:cSld>
  <p:clrMapOvr>
    <a:masterClrMapping/>
  </p:clrMapOvr>
  <p:transition spd="med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8096832"/>
      </p:ext>
    </p:extLst>
  </p:cSld>
  <p:clrMapOvr>
    <a:masterClrMapping/>
  </p:clrMapOvr>
  <p:transition spd="med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1218863"/>
      </p:ext>
    </p:extLst>
  </p:cSld>
  <p:clrMapOvr>
    <a:masterClrMapping/>
  </p:clrMapOvr>
  <p:transition spd="med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9555178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106" y="818182"/>
            <a:ext cx="7177275" cy="622091"/>
          </a:xfrm>
        </p:spPr>
        <p:txBody>
          <a:bodyPr/>
          <a:lstStyle>
            <a:lvl1pPr>
              <a:defRPr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2" y="1623600"/>
            <a:ext cx="7482325" cy="2983325"/>
          </a:xfrm>
        </p:spPr>
        <p:txBody>
          <a:bodyPr/>
          <a:lstStyle>
            <a:lvl1pPr marL="342900" indent="-342900">
              <a:buClr>
                <a:schemeClr val="accent5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buClr>
                <a:schemeClr val="accent5">
                  <a:lumMod val="75000"/>
                </a:schemeClr>
              </a:buClr>
              <a:buSzPct val="75000"/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756000" indent="-252000">
              <a:buClr>
                <a:schemeClr val="accent5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/>
              <a:t>Zielsetzung des heutigen Termins – E-Government 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42099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1FBBD61-0748-4F4D-B821-1E84A0F884DE}"/>
              </a:ext>
            </a:extLst>
          </p:cNvPr>
          <p:cNvSpPr/>
          <p:nvPr userDrawn="1"/>
        </p:nvSpPr>
        <p:spPr>
          <a:xfrm>
            <a:off x="8715983" y="0"/>
            <a:ext cx="434502" cy="5143500"/>
          </a:xfrm>
          <a:prstGeom prst="rect">
            <a:avLst/>
          </a:prstGeom>
          <a:solidFill>
            <a:srgbClr val="B875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7303D9-99FE-4BBD-97CC-8060E46566A6}"/>
              </a:ext>
            </a:extLst>
          </p:cNvPr>
          <p:cNvSpPr/>
          <p:nvPr userDrawn="1"/>
        </p:nvSpPr>
        <p:spPr>
          <a:xfrm>
            <a:off x="8475749" y="0"/>
            <a:ext cx="434502" cy="5143500"/>
          </a:xfrm>
          <a:prstGeom prst="rect">
            <a:avLst/>
          </a:prstGeom>
          <a:solidFill>
            <a:srgbClr val="B875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10" name="Picture 2" descr="e-gov-koop_logo_02">
            <a:extLst>
              <a:ext uri="{FF2B5EF4-FFF2-40B4-BE49-F238E27FC236}">
                <a16:creationId xmlns:a16="http://schemas.microsoft.com/office/drawing/2014/main" id="{C0A0C52E-A9D5-4226-B0C0-2C9382972D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6" y="185361"/>
            <a:ext cx="2069432" cy="5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  <p:transition spd="med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823194"/>
      </p:ext>
    </p:extLst>
  </p:cSld>
  <p:clrMapOvr>
    <a:masterClrMapping/>
  </p:clrMapOvr>
  <p:transition spd="med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2" y="1054894"/>
            <a:ext cx="7177275" cy="622091"/>
          </a:xfrm>
        </p:spPr>
        <p:txBody>
          <a:bodyPr/>
          <a:lstStyle>
            <a:lvl1pPr>
              <a:defRPr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2" y="1623600"/>
            <a:ext cx="7482325" cy="2983325"/>
          </a:xfrm>
        </p:spPr>
        <p:txBody>
          <a:bodyPr/>
          <a:lstStyle>
            <a:lvl1pPr marL="342900" indent="-342900">
              <a:buClr>
                <a:schemeClr val="accent5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buClr>
                <a:schemeClr val="accent5">
                  <a:lumMod val="75000"/>
                </a:schemeClr>
              </a:buClr>
              <a:buSzPct val="75000"/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756000" indent="-252000">
              <a:buClr>
                <a:schemeClr val="accent5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/>
              <a:t>Zielsetzung des heutigen Termins – E-Government 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42099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1FBBD61-0748-4F4D-B821-1E84A0F884DE}"/>
              </a:ext>
            </a:extLst>
          </p:cNvPr>
          <p:cNvSpPr/>
          <p:nvPr userDrawn="1"/>
        </p:nvSpPr>
        <p:spPr>
          <a:xfrm>
            <a:off x="8715983" y="0"/>
            <a:ext cx="434502" cy="5143500"/>
          </a:xfrm>
          <a:prstGeom prst="rect">
            <a:avLst/>
          </a:prstGeom>
          <a:solidFill>
            <a:srgbClr val="B875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7303D9-99FE-4BBD-97CC-8060E46566A6}"/>
              </a:ext>
            </a:extLst>
          </p:cNvPr>
          <p:cNvSpPr/>
          <p:nvPr userDrawn="1"/>
        </p:nvSpPr>
        <p:spPr>
          <a:xfrm>
            <a:off x="8475749" y="0"/>
            <a:ext cx="434502" cy="5143500"/>
          </a:xfrm>
          <a:prstGeom prst="rect">
            <a:avLst/>
          </a:prstGeom>
          <a:solidFill>
            <a:srgbClr val="B875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10" name="Picture 2" descr="e-gov-koop_logo_02">
            <a:extLst>
              <a:ext uri="{FF2B5EF4-FFF2-40B4-BE49-F238E27FC236}">
                <a16:creationId xmlns:a16="http://schemas.microsoft.com/office/drawing/2014/main" id="{C0A0C52E-A9D5-4226-B0C0-2C9382972D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6" y="185361"/>
            <a:ext cx="2069432" cy="5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634922"/>
      </p:ext>
    </p:extLst>
  </p:cSld>
  <p:clrMapOvr>
    <a:masterClrMapping/>
  </p:clrMapOvr>
  <p:transition spd="med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2897230"/>
      </p:ext>
    </p:extLst>
  </p:cSld>
  <p:clrMapOvr>
    <a:masterClrMapping/>
  </p:clrMapOvr>
  <p:transition spd="med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5778449"/>
      </p:ext>
    </p:extLst>
  </p:cSld>
  <p:clrMapOvr>
    <a:masterClrMapping/>
  </p:clrMapOvr>
  <p:transition spd="med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1737105"/>
      </p:ext>
    </p:extLst>
  </p:cSld>
  <p:clrMapOvr>
    <a:masterClrMapping/>
  </p:clrMapOvr>
  <p:transition spd="med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6183336"/>
      </p:ext>
    </p:extLst>
  </p:cSld>
  <p:clrMapOvr>
    <a:masterClrMapping/>
  </p:clrMapOvr>
  <p:transition spd="med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868900"/>
      </p:ext>
    </p:extLst>
  </p:cSld>
  <p:clrMapOvr>
    <a:masterClrMapping/>
  </p:clrMapOvr>
  <p:transition spd="med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3680017"/>
      </p:ext>
    </p:extLst>
  </p:cSld>
  <p:clrMapOvr>
    <a:masterClrMapping/>
  </p:clrMapOvr>
  <p:transition spd="med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867761"/>
      </p:ext>
    </p:extLst>
  </p:cSld>
  <p:clrMapOvr>
    <a:masterClrMapping/>
  </p:clrMapOvr>
  <p:transition spd="med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9090430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</p:spPr>
        <p:txBody>
          <a:bodyPr/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DE" sz="2400" b="1" kern="1200" spc="200" baseline="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>
            <a:lvl1pPr marL="252000" indent="-252000">
              <a:buClr>
                <a:schemeClr val="accent5">
                  <a:lumMod val="75000"/>
                </a:schemeClr>
              </a:buClr>
              <a:buSzPct val="75000"/>
              <a:buFont typeface="Wingdings" panose="05000000000000000000" pitchFamily="2" charset="2"/>
              <a:buChar char="§"/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6" name="Picture 2" descr="e-gov-koop_logo_02">
            <a:extLst>
              <a:ext uri="{FF2B5EF4-FFF2-40B4-BE49-F238E27FC236}">
                <a16:creationId xmlns:a16="http://schemas.microsoft.com/office/drawing/2014/main" id="{7B9C91B9-0264-4D61-A215-689C0550EC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6" y="185361"/>
            <a:ext cx="2069432" cy="5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  <p:transition spd="med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1180590"/>
      </p:ext>
    </p:extLst>
  </p:cSld>
  <p:clrMapOvr>
    <a:masterClrMapping/>
  </p:clrMapOvr>
  <p:transition spd="med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0625876"/>
      </p:ext>
    </p:extLst>
  </p:cSld>
  <p:clrMapOvr>
    <a:masterClrMapping/>
  </p:clrMapOvr>
  <p:transition spd="med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3097694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DE" sz="2400" b="1" kern="1200" spc="200" baseline="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630800"/>
            <a:ext cx="3813175" cy="297612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630800"/>
            <a:ext cx="3812400" cy="29761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8" name="Picture 2" descr="e-gov-koop_logo_02">
            <a:extLst>
              <a:ext uri="{FF2B5EF4-FFF2-40B4-BE49-F238E27FC236}">
                <a16:creationId xmlns:a16="http://schemas.microsoft.com/office/drawing/2014/main" id="{3FBFE0A3-6E0C-4FAE-96B1-5EDD9E5B1B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6" y="185361"/>
            <a:ext cx="2069432" cy="5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DE" sz="2400" b="1" kern="1200" spc="200" baseline="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630800"/>
            <a:ext cx="3838575" cy="29761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630800"/>
            <a:ext cx="3838575" cy="29761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pic>
        <p:nvPicPr>
          <p:cNvPr id="7" name="Picture 2" descr="e-gov-koop_logo_02">
            <a:extLst>
              <a:ext uri="{FF2B5EF4-FFF2-40B4-BE49-F238E27FC236}">
                <a16:creationId xmlns:a16="http://schemas.microsoft.com/office/drawing/2014/main" id="{9E314249-AA47-4175-8E06-E75460AE77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6" y="185361"/>
            <a:ext cx="2069432" cy="5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DE" sz="2400" b="1" kern="1200" spc="200" baseline="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6" name="Picture 2" descr="e-gov-koop_logo_02">
            <a:extLst>
              <a:ext uri="{FF2B5EF4-FFF2-40B4-BE49-F238E27FC236}">
                <a16:creationId xmlns:a16="http://schemas.microsoft.com/office/drawing/2014/main" id="{8239F9B3-1138-4B8F-BAD0-B5BDBDECCE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6" y="185361"/>
            <a:ext cx="2069432" cy="5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004430"/>
            <a:ext cx="5389200" cy="1063206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4" name="Picture 2" descr="e-gov-koop_logo_02">
            <a:extLst>
              <a:ext uri="{FF2B5EF4-FFF2-40B4-BE49-F238E27FC236}">
                <a16:creationId xmlns:a16="http://schemas.microsoft.com/office/drawing/2014/main" id="{7ED8EFDB-48B1-4F33-9172-B9890B5B94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6" y="185361"/>
            <a:ext cx="2069432" cy="5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0187251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87E62-C447-45B6-B968-80B1B75E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AT" sz="2400" b="1" kern="1200" spc="200" baseline="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6E7139A-A308-4FA8-9FCE-A2B3970DFC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Zielsetzung des heutigen Termins – E-Government 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9F98DD-D9BC-4A5C-9483-7B58ECC3B7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AT"/>
              <a:t>Folie Nr. </a:t>
            </a:r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5" name="Picture 2" descr="e-gov-koop_logo_02">
            <a:extLst>
              <a:ext uri="{FF2B5EF4-FFF2-40B4-BE49-F238E27FC236}">
                <a16:creationId xmlns:a16="http://schemas.microsoft.com/office/drawing/2014/main" id="{B716FF56-B4DE-4B96-B716-F266131863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6" y="185361"/>
            <a:ext cx="2069432" cy="5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178120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914"/>
            <a:ext cx="9150485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05489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623576"/>
            <a:ext cx="7978525" cy="298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Erste Ebene </a:t>
            </a:r>
          </a:p>
          <a:p>
            <a:pPr lvl="1"/>
            <a:r>
              <a:rPr lang="de-DE" dirty="0"/>
              <a:t>Zweite Ebene – wie Ebene zuvor</a:t>
            </a:r>
          </a:p>
          <a:p>
            <a:pPr lvl="2"/>
            <a:r>
              <a:rPr lang="de-DE" dirty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/>
              <a:t>Zielsetzung des heutigen Termins – E-Government 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  <p:sldLayoutId id="2147483747" r:id="rId8"/>
    <p:sldLayoutId id="2147483748" r:id="rId9"/>
  </p:sldLayoutIdLst>
  <p:transition spd="med">
    <p:push dir="u"/>
  </p:transition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 spc="200" baseline="0">
          <a:solidFill>
            <a:schemeClr val="accent5">
              <a:lumMod val="75000"/>
            </a:schemeClr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accent5">
            <a:lumMod val="75000"/>
          </a:schemeClr>
        </a:buClr>
        <a:buSzPct val="75000"/>
        <a:buFont typeface="Wingdings" panose="05000000000000000000" pitchFamily="2" charset="2"/>
        <a:buChar char="§"/>
        <a:tabLst/>
        <a:defRPr sz="16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accent5">
            <a:lumMod val="75000"/>
          </a:schemeClr>
        </a:buClr>
        <a:buSzPct val="75000"/>
        <a:buFont typeface="Corbel" panose="020B0503020204020204" pitchFamily="34" charset="0"/>
        <a:buChar char="−"/>
        <a:tabLst/>
        <a:defRPr sz="16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accent5">
            <a:lumMod val="75000"/>
          </a:schemeClr>
        </a:buClr>
        <a:buSzPct val="70000"/>
        <a:buFont typeface="Wingdings" panose="05000000000000000000" pitchFamily="2" charset="2"/>
        <a:buChar char="§"/>
        <a:defRPr sz="16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BAEF-46DA-4814-BE24-0E17A152FE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971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9" r:id="rId12"/>
  </p:sldLayoutIdLst>
  <p:transition spd="med">
    <p:push dir="u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Zielsetzung des heutigen Termins – E-Government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64FB-32A0-47B7-B3C3-47E8F85E374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216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spd="med">
    <p:push dir="u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microsoft.com/office/2007/relationships/hdphoto" Target="../media/hdphoto5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4" Type="http://schemas.microsoft.com/office/2007/relationships/hdphoto" Target="../media/hdphoto5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microsoft.com/office/2007/relationships/hdphoto" Target="../media/hdphoto5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2.jpeg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  <a14:imgEffect>
                      <a14:brightnessContrast bright="100000" contrast="1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539999" y="1531620"/>
            <a:ext cx="7978526" cy="525621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de-AT" spc="3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E-Government Strategie Österreich  </a:t>
            </a:r>
            <a:endParaRPr lang="de-DE" spc="300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539999" y="2125004"/>
            <a:ext cx="7978526" cy="1390388"/>
          </a:xfrm>
        </p:spPr>
        <p:txBody>
          <a:bodyPr/>
          <a:lstStyle/>
          <a:p>
            <a:br>
              <a:rPr lang="de-AT" altLang="de-DE" sz="24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</a:br>
            <a:r>
              <a:rPr lang="de-AT" altLang="de-DE" sz="24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Zielsetzung und Vorgehen</a:t>
            </a:r>
            <a:br>
              <a:rPr lang="de-AT" sz="2400" b="1" dirty="0">
                <a:latin typeface="+mj-lt"/>
                <a:ea typeface="+mj-ea"/>
                <a:cs typeface="+mj-cs"/>
              </a:rPr>
            </a:br>
            <a:endParaRPr lang="de-AT" altLang="de-DE" sz="2400" b="1" dirty="0">
              <a:latin typeface="+mj-lt"/>
              <a:ea typeface="+mj-ea"/>
              <a:cs typeface="+mj-cs"/>
            </a:endParaRPr>
          </a:p>
          <a:p>
            <a:endParaRPr lang="de-AT" altLang="de-DE" sz="2000" b="1" dirty="0"/>
          </a:p>
          <a:p>
            <a:endParaRPr lang="de-AT" altLang="de-DE" b="1" dirty="0"/>
          </a:p>
          <a:p>
            <a:r>
              <a:rPr lang="de-AT" altLang="de-DE" b="1" dirty="0"/>
              <a:t> </a:t>
            </a:r>
          </a:p>
          <a:p>
            <a:endParaRPr lang="de-AT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539749" y="4191000"/>
            <a:ext cx="7870603" cy="415529"/>
          </a:xfrm>
        </p:spPr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Weidinger/Wien, Maierhofer/BMDW, Ledinger/BMDW, Nevenkic/SI, Lindlbauer/SI</a:t>
            </a:r>
          </a:p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Wien, 16. Jänner 2020</a:t>
            </a:r>
          </a:p>
        </p:txBody>
      </p:sp>
      <p:pic>
        <p:nvPicPr>
          <p:cNvPr id="6" name="Picture 2" descr="e-gov-koop_logo_02">
            <a:extLst>
              <a:ext uri="{FF2B5EF4-FFF2-40B4-BE49-F238E27FC236}">
                <a16:creationId xmlns:a16="http://schemas.microsoft.com/office/drawing/2014/main" id="{E2338638-53DF-4D4E-B096-CDB0FD36C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944" y="268417"/>
            <a:ext cx="3721512" cy="95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531522"/>
      </p:ext>
    </p:extLst>
  </p:cSld>
  <p:clrMapOvr>
    <a:masterClrMapping/>
  </p:clrMapOvr>
  <p:transition spd="med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BE5A69-A5CC-4FBE-9CD0-0DB5413690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2" y="1871395"/>
            <a:ext cx="7482325" cy="2983325"/>
          </a:xfrm>
        </p:spPr>
        <p:txBody>
          <a:bodyPr/>
          <a:lstStyle/>
          <a:p>
            <a:pPr>
              <a:buClr>
                <a:srgbClr val="B87500"/>
              </a:buClr>
            </a:pPr>
            <a:r>
              <a:rPr lang="de-AT" dirty="0"/>
              <a:t>Es wird das generelle Vorgehen für dieses Projekt definiert und mit den betroffenen Organisationen abgestimmt</a:t>
            </a:r>
          </a:p>
          <a:p>
            <a:pPr>
              <a:buClr>
                <a:srgbClr val="B87500"/>
              </a:buClr>
            </a:pPr>
            <a:r>
              <a:rPr lang="de-AT" dirty="0"/>
              <a:t>Es werden dabei die Strukturen und die Arbeitsweise fixiert und Besetzungen für das Projekt vorbereitet</a:t>
            </a:r>
          </a:p>
          <a:p>
            <a:pPr>
              <a:buClr>
                <a:srgbClr val="B87500"/>
              </a:buClr>
            </a:pPr>
            <a:r>
              <a:rPr lang="de-AT" dirty="0"/>
              <a:t>Das Ergebnis dieser Projektphase ist in dem vorliegenden Foliensatz dokumentiert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4D59E7-21C5-4A03-87FF-C6FA49DF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DBD8426-56A5-4F5B-91D6-7CF3A3D4BB59}"/>
              </a:ext>
            </a:extLst>
          </p:cNvPr>
          <p:cNvSpPr txBox="1"/>
          <p:nvPr/>
        </p:nvSpPr>
        <p:spPr>
          <a:xfrm>
            <a:off x="539752" y="1354083"/>
            <a:ext cx="8604000" cy="369332"/>
          </a:xfrm>
          <a:prstGeom prst="rect">
            <a:avLst/>
          </a:prstGeom>
          <a:solidFill>
            <a:srgbClr val="F59C00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1" i="0" u="none" strike="noStrike" kern="0" cap="none" spc="200" normalizeH="0" baseline="0" noProof="0" dirty="0">
              <a:ln>
                <a:noFill/>
              </a:ln>
              <a:solidFill>
                <a:srgbClr val="F59C00">
                  <a:lumMod val="50000"/>
                </a:srgbClr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E395F0C-7960-4279-900C-8689E7880003}"/>
              </a:ext>
            </a:extLst>
          </p:cNvPr>
          <p:cNvSpPr txBox="1">
            <a:spLocks/>
          </p:cNvSpPr>
          <p:nvPr/>
        </p:nvSpPr>
        <p:spPr>
          <a:xfrm>
            <a:off x="540000" y="848879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1200" cap="none" spc="200" normalizeH="0" baseline="0" noProof="0" dirty="0">
                <a:ln>
                  <a:noFill/>
                </a:ln>
                <a:solidFill>
                  <a:srgbClr val="F59C00">
                    <a:lumMod val="7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A. Vorgehen &amp; Projektsetup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48E26A-067D-4F4F-9130-EE82A6B9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37" y="1323353"/>
            <a:ext cx="7177275" cy="467177"/>
          </a:xfrm>
        </p:spPr>
        <p:txBody>
          <a:bodyPr>
            <a:normAutofit/>
          </a:bodyPr>
          <a:lstStyle/>
          <a:p>
            <a:r>
              <a:rPr lang="de-AT" sz="1800" b="1" kern="0" dirty="0">
                <a:solidFill>
                  <a:srgbClr val="F59C00">
                    <a:lumMod val="50000"/>
                  </a:srgbClr>
                </a:solidFill>
                <a:ea typeface="+mn-ea"/>
              </a:rPr>
              <a:t>INHALTE:</a:t>
            </a:r>
          </a:p>
        </p:txBody>
      </p:sp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094469C3-E04B-4061-904B-3A374571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4790252"/>
            <a:ext cx="6875916" cy="200025"/>
          </a:xfrm>
        </p:spPr>
        <p:txBody>
          <a:bodyPr/>
          <a:lstStyle/>
          <a:p>
            <a:pPr algn="l"/>
            <a:r>
              <a:rPr lang="de-DE" sz="1400" dirty="0"/>
              <a:t>Vorgehensmodell &amp; Projektsetup – </a:t>
            </a:r>
            <a:r>
              <a:rPr lang="de-DE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sz="1400" dirty="0"/>
              <a:t> </a:t>
            </a:r>
            <a:endParaRPr lang="de-AT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43629"/>
      </p:ext>
    </p:extLst>
  </p:cSld>
  <p:clrMapOvr>
    <a:masterClrMapping/>
  </p:clrMapOvr>
  <p:transition spd="med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2" y="770332"/>
            <a:ext cx="7177275" cy="407905"/>
          </a:xfrm>
        </p:spPr>
        <p:txBody>
          <a:bodyPr/>
          <a:lstStyle/>
          <a:p>
            <a:r>
              <a:rPr lang="de-AT" dirty="0"/>
              <a:t>B. Themenclustersitzungen 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1" y="1756301"/>
            <a:ext cx="6963912" cy="2673749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Es werden Themencluster gebildet, welche die vereinbarten Inhalte / Kapitel schriftlich ausarbeiten</a:t>
            </a:r>
          </a:p>
          <a:p>
            <a:pPr>
              <a:spcAft>
                <a:spcPts val="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Je nach Inhalt / Kapitel werden sich die Themencluster in der Regel zwischen 1- bis 3-mal zu einer Themenclustersitzung (gegebenenfalls mittels Videokonferenz) treffen; zwischen diesen Terminen ist von den Teilnehmern jeweils von zumindest 3-4 Stunden Vorbereitungsarbeit einzuplanen</a:t>
            </a:r>
          </a:p>
          <a:p>
            <a:pPr>
              <a:spcAft>
                <a:spcPts val="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Im Rahmen dieser Themenclustersitzungen werden gemeinsam Inhalte erarbeitet und/oder abgestimmt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11</a:t>
            </a:fld>
            <a:endParaRPr lang="de-AT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2559AB38-5BB1-4131-9FDA-13F5D10E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4790252"/>
            <a:ext cx="6875916" cy="200025"/>
          </a:xfrm>
        </p:spPr>
        <p:txBody>
          <a:bodyPr/>
          <a:lstStyle/>
          <a:p>
            <a:r>
              <a:rPr lang="de-DE" dirty="0"/>
              <a:t>Themenclustersitzungen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4D972B-7042-43BF-86CA-169734F41FDE}"/>
              </a:ext>
            </a:extLst>
          </p:cNvPr>
          <p:cNvSpPr txBox="1"/>
          <p:nvPr/>
        </p:nvSpPr>
        <p:spPr>
          <a:xfrm>
            <a:off x="539751" y="1241043"/>
            <a:ext cx="8611123" cy="369332"/>
          </a:xfrm>
          <a:prstGeom prst="rect">
            <a:avLst/>
          </a:prstGeom>
          <a:solidFill>
            <a:srgbClr val="F59C00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1" i="0" u="none" strike="noStrike" kern="0" cap="none" spc="200" normalizeH="0" baseline="0" noProof="0" dirty="0">
              <a:ln>
                <a:noFill/>
              </a:ln>
              <a:solidFill>
                <a:srgbClr val="F59C00">
                  <a:lumMod val="50000"/>
                </a:srgbClr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D8F36B5-CE0F-43C9-9827-25CD2839647F}"/>
              </a:ext>
            </a:extLst>
          </p:cNvPr>
          <p:cNvSpPr txBox="1">
            <a:spLocks/>
          </p:cNvSpPr>
          <p:nvPr/>
        </p:nvSpPr>
        <p:spPr>
          <a:xfrm>
            <a:off x="582737" y="1217188"/>
            <a:ext cx="7177275" cy="467177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de-AT" sz="1800" kern="0" dirty="0">
                <a:solidFill>
                  <a:srgbClr val="F59C00">
                    <a:lumMod val="50000"/>
                  </a:srgbClr>
                </a:solidFill>
                <a:ea typeface="+mn-ea"/>
              </a:rPr>
              <a:t>ÜBERBLICK:</a:t>
            </a:r>
          </a:p>
        </p:txBody>
      </p:sp>
    </p:spTree>
    <p:extLst>
      <p:ext uri="{BB962C8B-B14F-4D97-AF65-F5344CB8AC3E}">
        <p14:creationId xmlns:p14="http://schemas.microsoft.com/office/powerpoint/2010/main" val="3114117416"/>
      </p:ext>
    </p:extLst>
  </p:cSld>
  <p:clrMapOvr>
    <a:masterClrMapping/>
  </p:clrMapOvr>
  <p:transition spd="med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2" y="770332"/>
            <a:ext cx="7177275" cy="407905"/>
          </a:xfrm>
        </p:spPr>
        <p:txBody>
          <a:bodyPr/>
          <a:lstStyle/>
          <a:p>
            <a:r>
              <a:rPr lang="de-AT" dirty="0"/>
              <a:t>B. Themenclustersitzungen 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1" y="1701101"/>
            <a:ext cx="6963912" cy="2673749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Alle Themencluster erhalten einen Themenlead und zur Unterstützung einen externen Moderator, welcher in der Vor- und Nachbereitung als auch in der Durchführung unterstützt</a:t>
            </a:r>
          </a:p>
          <a:p>
            <a:pPr>
              <a:spcAft>
                <a:spcPts val="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Als Vorbereitung für die Themenclustersitzungen werden bestehende Dokumente zusammengetragen und entsprechend der Themencluster zur Verfügung gestellt</a:t>
            </a:r>
          </a:p>
          <a:p>
            <a:pPr>
              <a:spcAft>
                <a:spcPts val="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Die von der Lenkungsgruppe abgestimmten und freigegebenen Ergebnisse werden im Rahmen der für 2020 vereinbarten BLSG/</a:t>
            </a:r>
            <a:r>
              <a:rPr lang="de-AT" dirty="0" err="1"/>
              <a:t>VerwaltungsAG</a:t>
            </a:r>
            <a:r>
              <a:rPr lang="de-AT" dirty="0"/>
              <a:t> Meetings vorgestellt (falls erforderlich bei ergänzenden Terminen) bzw. auch vorab zur Verfügung gestellt </a:t>
            </a:r>
          </a:p>
          <a:p>
            <a:pPr>
              <a:spcAft>
                <a:spcPts val="0"/>
              </a:spcAft>
            </a:pPr>
            <a:endParaRPr lang="de-AT" dirty="0"/>
          </a:p>
          <a:p>
            <a:pPr>
              <a:spcAft>
                <a:spcPts val="0"/>
              </a:spcAft>
              <a:buClr>
                <a:schemeClr val="accent5">
                  <a:lumMod val="75000"/>
                </a:schemeClr>
              </a:buClr>
            </a:pP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12</a:t>
            </a:fld>
            <a:endParaRPr lang="de-AT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2559AB38-5BB1-4131-9FDA-13F5D10E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4790252"/>
            <a:ext cx="6875916" cy="200025"/>
          </a:xfrm>
        </p:spPr>
        <p:txBody>
          <a:bodyPr/>
          <a:lstStyle/>
          <a:p>
            <a:r>
              <a:rPr lang="de-DE" dirty="0"/>
              <a:t>Themenclustersitzungen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4D972B-7042-43BF-86CA-169734F41FDE}"/>
              </a:ext>
            </a:extLst>
          </p:cNvPr>
          <p:cNvSpPr txBox="1"/>
          <p:nvPr/>
        </p:nvSpPr>
        <p:spPr>
          <a:xfrm>
            <a:off x="539751" y="1241043"/>
            <a:ext cx="8611123" cy="369332"/>
          </a:xfrm>
          <a:prstGeom prst="rect">
            <a:avLst/>
          </a:prstGeom>
          <a:solidFill>
            <a:srgbClr val="F59C00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1" i="0" u="none" strike="noStrike" kern="0" cap="none" spc="200" normalizeH="0" baseline="0" noProof="0" dirty="0">
              <a:ln>
                <a:noFill/>
              </a:ln>
              <a:solidFill>
                <a:srgbClr val="F59C00">
                  <a:lumMod val="50000"/>
                </a:srgbClr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D8F36B5-CE0F-43C9-9827-25CD2839647F}"/>
              </a:ext>
            </a:extLst>
          </p:cNvPr>
          <p:cNvSpPr txBox="1">
            <a:spLocks/>
          </p:cNvSpPr>
          <p:nvPr/>
        </p:nvSpPr>
        <p:spPr>
          <a:xfrm>
            <a:off x="582737" y="1217188"/>
            <a:ext cx="7177275" cy="467177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de-AT" sz="1800" kern="0" dirty="0">
                <a:solidFill>
                  <a:srgbClr val="F59C00">
                    <a:lumMod val="50000"/>
                  </a:srgbClr>
                </a:solidFill>
                <a:ea typeface="+mn-ea"/>
              </a:rPr>
              <a:t>ÜBERBLICK:</a:t>
            </a:r>
          </a:p>
        </p:txBody>
      </p:sp>
    </p:spTree>
    <p:extLst>
      <p:ext uri="{BB962C8B-B14F-4D97-AF65-F5344CB8AC3E}">
        <p14:creationId xmlns:p14="http://schemas.microsoft.com/office/powerpoint/2010/main" val="876378109"/>
      </p:ext>
    </p:extLst>
  </p:cSld>
  <p:clrMapOvr>
    <a:masterClrMapping/>
  </p:clrMapOvr>
  <p:transition spd="med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EE46F68-E5A1-4A4B-8F0D-8F85D5D27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24028"/>
              </p:ext>
            </p:extLst>
          </p:nvPr>
        </p:nvGraphicFramePr>
        <p:xfrm>
          <a:off x="555237" y="1813874"/>
          <a:ext cx="7960113" cy="1980000"/>
        </p:xfrm>
        <a:graphic>
          <a:graphicData uri="http://schemas.openxmlformats.org/drawingml/2006/table">
            <a:tbl>
              <a:tblPr/>
              <a:tblGrid>
                <a:gridCol w="247521">
                  <a:extLst>
                    <a:ext uri="{9D8B030D-6E8A-4147-A177-3AD203B41FA5}">
                      <a16:colId xmlns:a16="http://schemas.microsoft.com/office/drawing/2014/main" val="1710972865"/>
                    </a:ext>
                  </a:extLst>
                </a:gridCol>
                <a:gridCol w="701749">
                  <a:extLst>
                    <a:ext uri="{9D8B030D-6E8A-4147-A177-3AD203B41FA5}">
                      <a16:colId xmlns:a16="http://schemas.microsoft.com/office/drawing/2014/main" val="4127953113"/>
                    </a:ext>
                  </a:extLst>
                </a:gridCol>
                <a:gridCol w="2291316">
                  <a:extLst>
                    <a:ext uri="{9D8B030D-6E8A-4147-A177-3AD203B41FA5}">
                      <a16:colId xmlns:a16="http://schemas.microsoft.com/office/drawing/2014/main" val="2623286054"/>
                    </a:ext>
                  </a:extLst>
                </a:gridCol>
                <a:gridCol w="1862702">
                  <a:extLst>
                    <a:ext uri="{9D8B030D-6E8A-4147-A177-3AD203B41FA5}">
                      <a16:colId xmlns:a16="http://schemas.microsoft.com/office/drawing/2014/main" val="1002561835"/>
                    </a:ext>
                  </a:extLst>
                </a:gridCol>
                <a:gridCol w="237228">
                  <a:extLst>
                    <a:ext uri="{9D8B030D-6E8A-4147-A177-3AD203B41FA5}">
                      <a16:colId xmlns:a16="http://schemas.microsoft.com/office/drawing/2014/main" val="696943183"/>
                    </a:ext>
                  </a:extLst>
                </a:gridCol>
                <a:gridCol w="2619597">
                  <a:extLst>
                    <a:ext uri="{9D8B030D-6E8A-4147-A177-3AD203B41FA5}">
                      <a16:colId xmlns:a16="http://schemas.microsoft.com/office/drawing/2014/main" val="145355435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#</a:t>
                      </a:r>
                    </a:p>
                  </a:txBody>
                  <a:tcPr marL="4905" marR="4905" marT="49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Termin</a:t>
                      </a:r>
                    </a:p>
                  </a:txBody>
                  <a:tcPr marL="4905" marR="4905" marT="4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Thema / Kapitel</a:t>
                      </a:r>
                    </a:p>
                  </a:txBody>
                  <a:tcPr marL="4905" marR="4905" marT="4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Themen</a:t>
                      </a:r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endParaRPr lang="de-AT" dirty="0"/>
                    </a:p>
                  </a:txBody>
                  <a:tcPr marL="4905" marR="4905" marT="4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Anz.</a:t>
                      </a:r>
                    </a:p>
                  </a:txBody>
                  <a:tcPr marL="4905" marR="4905" marT="4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Kommentar</a:t>
                      </a:r>
                    </a:p>
                  </a:txBody>
                  <a:tcPr marL="4905" marR="4905" marT="4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901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19.03.2020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Kick Off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135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30.04.2020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2. Vision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69115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25.06.2020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3. Ausgangslage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Status Quo &amp;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1063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25.06.2020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3. Ausgangslage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EU Richtlinien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0532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25.06.2020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3. Ausgangslage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Best Practices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2172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25.06.2020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4. Standards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Int. und nationale Standards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7922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17.09.2020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5. Handlungsfelder &amp; Umsetzungsimpulse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Bürger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AG-Leiter Sitzung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0114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17.09.2020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5. Handlungsfelder &amp; Umsetzungsimpulse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Unternehmen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AG-Leiter Sitzung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2161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15.10.2019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5. Handlungsfelder &amp; Umsetzungsimpulse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Verwaltung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8365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17.12.2020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Finalisierung Strategiedokument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Im Rahmen eines BLSG Termins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424882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56F4842F-F075-4D8D-A2D0-29659F1666ED}"/>
              </a:ext>
            </a:extLst>
          </p:cNvPr>
          <p:cNvSpPr txBox="1"/>
          <p:nvPr/>
        </p:nvSpPr>
        <p:spPr>
          <a:xfrm>
            <a:off x="533020" y="1373777"/>
            <a:ext cx="8212113" cy="369332"/>
          </a:xfrm>
          <a:prstGeom prst="rect">
            <a:avLst/>
          </a:prstGeom>
          <a:solidFill>
            <a:srgbClr val="F59C00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0" cap="none" spc="200" normalizeH="0" baseline="0" noProof="0" dirty="0">
                <a:ln>
                  <a:noFill/>
                </a:ln>
                <a:solidFill>
                  <a:srgbClr val="F59C00">
                    <a:lumMod val="5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TERMINE LENKUNGSGRUPPENSITZUNGEN:</a:t>
            </a:r>
          </a:p>
        </p:txBody>
      </p:sp>
      <p:pic>
        <p:nvPicPr>
          <p:cNvPr id="12" name="Picture 2" descr="e-gov-koop_logo_02">
            <a:extLst>
              <a:ext uri="{FF2B5EF4-FFF2-40B4-BE49-F238E27FC236}">
                <a16:creationId xmlns:a16="http://schemas.microsoft.com/office/drawing/2014/main" id="{A546FA5E-D632-4D5C-8011-39F9BA4FF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0" y="263223"/>
            <a:ext cx="1919758" cy="49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68B62E0D-F8F7-4AE0-81C4-4E6F36837633}"/>
              </a:ext>
            </a:extLst>
          </p:cNvPr>
          <p:cNvSpPr txBox="1">
            <a:spLocks/>
          </p:cNvSpPr>
          <p:nvPr/>
        </p:nvSpPr>
        <p:spPr>
          <a:xfrm>
            <a:off x="555237" y="4788233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de-DE" dirty="0"/>
              <a:t>Themenclustersitzungen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–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338E9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E-Government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338E9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999576DC-F86D-4B36-AC56-E1E0C939E286}"/>
              </a:ext>
            </a:extLst>
          </p:cNvPr>
          <p:cNvSpPr txBox="1">
            <a:spLocks/>
          </p:cNvSpPr>
          <p:nvPr/>
        </p:nvSpPr>
        <p:spPr>
          <a:xfrm>
            <a:off x="536825" y="89891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pPr lvl="0">
              <a:defRPr/>
            </a:pPr>
            <a:r>
              <a:rPr lang="de-AT" dirty="0">
                <a:solidFill>
                  <a:srgbClr val="F59C00">
                    <a:lumMod val="75000"/>
                  </a:srgbClr>
                </a:solidFill>
              </a:rPr>
              <a:t>B. Themenclustersitzungen</a:t>
            </a:r>
            <a:endParaRPr kumimoji="0" lang="de-AT" sz="2400" b="1" i="0" u="none" strike="noStrike" kern="1200" cap="none" spc="200" normalizeH="0" baseline="0" noProof="0" dirty="0">
              <a:ln>
                <a:noFill/>
              </a:ln>
              <a:solidFill>
                <a:srgbClr val="F59C00">
                  <a:lumMod val="7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4B5F67-EB39-4A28-AE48-22C1C78E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13</a:t>
            </a:fld>
            <a:endParaRPr lang="de-AT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29FF2C1-DA18-4896-8039-4D3279B793A0}"/>
              </a:ext>
            </a:extLst>
          </p:cNvPr>
          <p:cNvSpPr txBox="1"/>
          <p:nvPr/>
        </p:nvSpPr>
        <p:spPr>
          <a:xfrm>
            <a:off x="523904" y="3869913"/>
            <a:ext cx="8230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latin typeface="+mj-lt"/>
              </a:rPr>
              <a:t>Für die obenstehenden Themen/Kapitel sind zu den links angeführten Terminen Inhalte der Lenkungsgruppe vorzustellen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latin typeface="+mj-lt"/>
              </a:rPr>
              <a:t>Die entsprechenden Themenclustersitzungen sind davor abzuhalten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latin typeface="+mj-lt"/>
              </a:rPr>
              <a:t>Die Lenkungsgruppe wird vorab über entsprechende Inhalte / Dokumente schriftlich informiert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latin typeface="+mj-lt"/>
              </a:rPr>
              <a:t>In der Spalte „Anz.“ ist die angenommene Anzahl an Themenclustersitzungen dokumentiert</a:t>
            </a:r>
          </a:p>
        </p:txBody>
      </p:sp>
    </p:spTree>
    <p:extLst>
      <p:ext uri="{BB962C8B-B14F-4D97-AF65-F5344CB8AC3E}">
        <p14:creationId xmlns:p14="http://schemas.microsoft.com/office/powerpoint/2010/main" val="1087483886"/>
      </p:ext>
    </p:extLst>
  </p:cSld>
  <p:clrMapOvr>
    <a:masterClrMapping/>
  </p:clrMapOvr>
  <p:transition spd="med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BE5A69-A5CC-4FBE-9CD0-0DB5413690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2" y="1970214"/>
            <a:ext cx="7482325" cy="2983325"/>
          </a:xfrm>
        </p:spPr>
        <p:txBody>
          <a:bodyPr/>
          <a:lstStyle/>
          <a:p>
            <a:r>
              <a:rPr lang="de-AT" dirty="0"/>
              <a:t>Pro Mitglied ist pro Termin noch mit jeweils 3-4 Stunden Vorbereitung zu rechnen, um das Vorgehen der jeweiligen Themenclustersitzung zu besprechen bzw. entsprechende Inhalte vorzubereiten</a:t>
            </a:r>
          </a:p>
          <a:p>
            <a:r>
              <a:rPr lang="de-AT" dirty="0"/>
              <a:t>Ein Themencluster trifft sich in der Regel 2-3 Mal in der Themenclustersitzung, um bereits vorhandene Mitschriften und Ideen untereinander vorzustellen </a:t>
            </a:r>
          </a:p>
          <a:p>
            <a:r>
              <a:rPr lang="de-AT" dirty="0"/>
              <a:t>während den Präsentationen/Diskussionen wird am „Arbeitsmaterial“ gearbeitet</a:t>
            </a:r>
          </a:p>
          <a:p>
            <a:r>
              <a:rPr lang="de-AT" dirty="0"/>
              <a:t>Zwischenergebnisse werden innerhalb des Themenclusters abgestimmt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4D59E7-21C5-4A03-87FF-C6FA49DF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14</a:t>
            </a:fld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DBD8426-56A5-4F5B-91D6-7CF3A3D4BB59}"/>
              </a:ext>
            </a:extLst>
          </p:cNvPr>
          <p:cNvSpPr txBox="1"/>
          <p:nvPr/>
        </p:nvSpPr>
        <p:spPr>
          <a:xfrm>
            <a:off x="546875" y="1438863"/>
            <a:ext cx="8604000" cy="369332"/>
          </a:xfrm>
          <a:prstGeom prst="rect">
            <a:avLst/>
          </a:prstGeom>
          <a:solidFill>
            <a:srgbClr val="F59C00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1" i="0" u="none" strike="noStrike" kern="0" cap="none" spc="200" normalizeH="0" baseline="0" noProof="0" dirty="0">
              <a:ln>
                <a:noFill/>
              </a:ln>
              <a:solidFill>
                <a:srgbClr val="F59C00">
                  <a:lumMod val="50000"/>
                </a:srgbClr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E395F0C-7960-4279-900C-8689E7880003}"/>
              </a:ext>
            </a:extLst>
          </p:cNvPr>
          <p:cNvSpPr txBox="1">
            <a:spLocks/>
          </p:cNvSpPr>
          <p:nvPr/>
        </p:nvSpPr>
        <p:spPr>
          <a:xfrm>
            <a:off x="540000" y="918141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pPr lvl="0">
              <a:defRPr/>
            </a:pPr>
            <a:r>
              <a:rPr kumimoji="0" lang="de-AT" sz="2400" b="1" i="0" u="none" strike="noStrike" kern="1200" cap="none" spc="200" normalizeH="0" baseline="0" noProof="0" dirty="0">
                <a:ln>
                  <a:noFill/>
                </a:ln>
                <a:solidFill>
                  <a:srgbClr val="F59C00">
                    <a:lumMod val="7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B.</a:t>
            </a:r>
            <a:r>
              <a:rPr lang="de-AT" dirty="0"/>
              <a:t> Themenclustersitzungen</a:t>
            </a:r>
            <a:endParaRPr kumimoji="0" lang="de-AT" sz="2400" b="1" i="0" u="none" strike="noStrike" kern="1200" cap="none" spc="200" normalizeH="0" baseline="0" noProof="0" dirty="0">
              <a:ln>
                <a:noFill/>
              </a:ln>
              <a:solidFill>
                <a:srgbClr val="F59C00">
                  <a:lumMod val="7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48E26A-067D-4F4F-9130-EE82A6B9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37" y="1404218"/>
            <a:ext cx="7177275" cy="622091"/>
          </a:xfrm>
        </p:spPr>
        <p:txBody>
          <a:bodyPr/>
          <a:lstStyle/>
          <a:p>
            <a:r>
              <a:rPr lang="de-AT" sz="1800" kern="0" dirty="0">
                <a:solidFill>
                  <a:srgbClr val="F59C00">
                    <a:lumMod val="50000"/>
                  </a:srgbClr>
                </a:solidFill>
                <a:ea typeface="+mn-ea"/>
              </a:rPr>
              <a:t>AUFGABEN der Themencluster:</a:t>
            </a:r>
          </a:p>
        </p:txBody>
      </p:sp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59D2F312-FBE7-4531-8486-F33CC1CD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4790252"/>
            <a:ext cx="6875916" cy="200025"/>
          </a:xfrm>
        </p:spPr>
        <p:txBody>
          <a:bodyPr/>
          <a:lstStyle/>
          <a:p>
            <a:r>
              <a:rPr lang="de-DE" dirty="0"/>
              <a:t>Themenclustersitzungen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82430"/>
      </p:ext>
    </p:extLst>
  </p:cSld>
  <p:clrMapOvr>
    <a:masterClrMapping/>
  </p:clrMapOvr>
  <p:transition spd="med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37" y="1001509"/>
            <a:ext cx="7978525" cy="622091"/>
          </a:xfrm>
        </p:spPr>
        <p:txBody>
          <a:bodyPr/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B. </a:t>
            </a:r>
            <a:r>
              <a:rPr lang="de-AT" dirty="0"/>
              <a:t>Themenclustersitzungen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3663" y="1921111"/>
            <a:ext cx="7978775" cy="2983325"/>
          </a:xfrm>
        </p:spPr>
        <p:txBody>
          <a:bodyPr/>
          <a:lstStyle/>
          <a:p>
            <a:pPr marL="0" indent="0" defTabSz="804863">
              <a:buClr>
                <a:schemeClr val="accent5">
                  <a:lumMod val="75000"/>
                </a:schemeClr>
              </a:buClr>
              <a:buNone/>
            </a:pPr>
            <a:r>
              <a:rPr lang="de-AT" sz="1400" dirty="0">
                <a:solidFill>
                  <a:srgbClr val="B87500"/>
                </a:solidFill>
              </a:rPr>
              <a:t>B.2</a:t>
            </a:r>
            <a:r>
              <a:rPr lang="de-AT" sz="1500" dirty="0"/>
              <a:t>	Vision/Ziele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  <a:tabLst>
                <a:tab pos="804863" algn="l"/>
              </a:tabLst>
            </a:pPr>
            <a:r>
              <a:rPr lang="de-AT" sz="1400" dirty="0">
                <a:solidFill>
                  <a:srgbClr val="B87500"/>
                </a:solidFill>
              </a:rPr>
              <a:t>B.3</a:t>
            </a:r>
            <a:r>
              <a:rPr lang="de-AT" sz="1400"/>
              <a:t>	</a:t>
            </a:r>
            <a:r>
              <a:rPr lang="de-AT"/>
              <a:t>Ausgangslage</a:t>
            </a:r>
            <a:endParaRPr lang="de-AT" dirty="0"/>
          </a:p>
          <a:p>
            <a:pPr marL="0" indent="0">
              <a:buClr>
                <a:schemeClr val="accent5">
                  <a:lumMod val="75000"/>
                </a:schemeClr>
              </a:buClr>
              <a:buNone/>
              <a:tabLst>
                <a:tab pos="804863" algn="l"/>
              </a:tabLst>
            </a:pPr>
            <a:r>
              <a:rPr lang="de-AT" sz="1400" dirty="0">
                <a:solidFill>
                  <a:srgbClr val="B87500"/>
                </a:solidFill>
              </a:rPr>
              <a:t>B.4</a:t>
            </a:r>
            <a:r>
              <a:rPr lang="de-AT" sz="1500" dirty="0"/>
              <a:t>	Rahmenbedingung &amp; Standards </a:t>
            </a:r>
          </a:p>
          <a:p>
            <a:pPr marL="0" indent="0" defTabSz="804863">
              <a:buClr>
                <a:schemeClr val="accent5">
                  <a:lumMod val="75000"/>
                </a:schemeClr>
              </a:buClr>
              <a:buNone/>
            </a:pPr>
            <a:r>
              <a:rPr lang="de-AT" sz="1400" dirty="0">
                <a:solidFill>
                  <a:srgbClr val="B87500"/>
                </a:solidFill>
              </a:rPr>
              <a:t>B.5</a:t>
            </a:r>
            <a:r>
              <a:rPr lang="de-AT" sz="1500" dirty="0"/>
              <a:t>	Handlungsfelder &amp; Umsetzungsimpulse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15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3009CCB-9D76-48AB-9320-2F2D675EE41E}"/>
              </a:ext>
            </a:extLst>
          </p:cNvPr>
          <p:cNvSpPr txBox="1"/>
          <p:nvPr/>
        </p:nvSpPr>
        <p:spPr>
          <a:xfrm>
            <a:off x="546876" y="1438863"/>
            <a:ext cx="8604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spc="2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THEMENBEREICHE gemäß Strategiedokument: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AEA6F7DE-D8F6-431E-A54E-80251DDD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4790252"/>
            <a:ext cx="6875916" cy="200025"/>
          </a:xfrm>
        </p:spPr>
        <p:txBody>
          <a:bodyPr/>
          <a:lstStyle/>
          <a:p>
            <a:r>
              <a:rPr lang="de-DE" dirty="0"/>
              <a:t>Themenclustersitzungen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30157"/>
      </p:ext>
    </p:extLst>
  </p:cSld>
  <p:clrMapOvr>
    <a:masterClrMapping/>
  </p:clrMapOvr>
  <p:transition spd="med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51523"/>
            <a:ext cx="7978525" cy="622091"/>
          </a:xfrm>
        </p:spPr>
        <p:txBody>
          <a:bodyPr/>
          <a:lstStyle/>
          <a:p>
            <a:r>
              <a:rPr lang="de-AT" dirty="0"/>
              <a:t>B</a:t>
            </a:r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de-AT" dirty="0"/>
              <a:t> Themenclustersitzungen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00" y="2013852"/>
            <a:ext cx="7978775" cy="2571751"/>
          </a:xfrm>
        </p:spPr>
        <p:txBody>
          <a:bodyPr/>
          <a:lstStyle/>
          <a:p>
            <a:r>
              <a:rPr lang="de-AT" sz="1600" dirty="0"/>
              <a:t>Adaptierung und Ausformulierung einer gemeinsamen Vision der Kooperation und Ableitung von konkreten Zielen</a:t>
            </a:r>
          </a:p>
          <a:p>
            <a:endParaRPr lang="de-AT" sz="1600" dirty="0"/>
          </a:p>
          <a:p>
            <a:endParaRPr lang="de-AT" sz="16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C48E55-0C26-46A7-AC90-55F1B6A9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Themenclustersitzungen </a:t>
            </a:r>
            <a:r>
              <a:rPr lang="de-DE"/>
              <a:t>[Ausgangslage</a:t>
            </a:r>
            <a:r>
              <a:rPr lang="de-DE" dirty="0"/>
              <a:t>]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16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745969A-65E7-4FEB-BC96-890396B340CC}"/>
              </a:ext>
            </a:extLst>
          </p:cNvPr>
          <p:cNvSpPr txBox="1"/>
          <p:nvPr/>
        </p:nvSpPr>
        <p:spPr>
          <a:xfrm>
            <a:off x="546875" y="1438863"/>
            <a:ext cx="8604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 spc="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B.1 VISIONEN/ZIELE:</a:t>
            </a:r>
          </a:p>
        </p:txBody>
      </p:sp>
    </p:spTree>
    <p:extLst>
      <p:ext uri="{BB962C8B-B14F-4D97-AF65-F5344CB8AC3E}">
        <p14:creationId xmlns:p14="http://schemas.microsoft.com/office/powerpoint/2010/main" val="2771335463"/>
      </p:ext>
    </p:extLst>
  </p:cSld>
  <p:clrMapOvr>
    <a:masterClrMapping/>
  </p:clrMapOvr>
  <p:transition spd="med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51523"/>
            <a:ext cx="7978525" cy="622091"/>
          </a:xfrm>
        </p:spPr>
        <p:txBody>
          <a:bodyPr/>
          <a:lstStyle/>
          <a:p>
            <a:r>
              <a:rPr lang="de-AT" dirty="0"/>
              <a:t>B</a:t>
            </a:r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de-AT" dirty="0"/>
              <a:t> Themenclustersitzungen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00" y="2013852"/>
            <a:ext cx="7978775" cy="2571751"/>
          </a:xfrm>
        </p:spPr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de-AT" dirty="0"/>
              <a:t>Ausarbeitung des </a:t>
            </a:r>
            <a:r>
              <a:rPr lang="de-AT" b="1" dirty="0"/>
              <a:t>Status Quo </a:t>
            </a:r>
            <a:r>
              <a:rPr lang="de-AT" dirty="0"/>
              <a:t>(was gibt es an Umsetzungen, bestehenden Dokumente – jeweils im Überblick, um einen Digitalisierungsgrad ableiten zu können)</a:t>
            </a:r>
            <a:endParaRPr lang="de-AT" sz="1500" dirty="0"/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Zusammentragen bzw. Aktualisieren der</a:t>
            </a:r>
            <a:r>
              <a:rPr lang="de-AT" dirty="0"/>
              <a:t> </a:t>
            </a:r>
            <a:r>
              <a:rPr lang="de-AT" sz="1500" b="1" dirty="0"/>
              <a:t>EU-Richtlinien</a:t>
            </a:r>
            <a:r>
              <a:rPr lang="de-AT" sz="1500" dirty="0"/>
              <a:t>, welche definitiv einzuhalten sind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Was machen andere Länder (</a:t>
            </a:r>
            <a:r>
              <a:rPr lang="de-AT" sz="1500" b="1" dirty="0"/>
              <a:t>Best Practices</a:t>
            </a:r>
            <a:r>
              <a:rPr lang="de-AT" sz="1500" dirty="0"/>
              <a:t>)?</a:t>
            </a:r>
          </a:p>
          <a:p>
            <a:endParaRPr lang="de-AT" sz="1600" dirty="0"/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C48E55-0C26-46A7-AC90-55F1B6A9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Themenclustersitzungen </a:t>
            </a:r>
            <a:r>
              <a:rPr lang="de-DE"/>
              <a:t>[Ausgangslage</a:t>
            </a:r>
            <a:r>
              <a:rPr lang="de-DE" dirty="0"/>
              <a:t>]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17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745969A-65E7-4FEB-BC96-890396B340CC}"/>
              </a:ext>
            </a:extLst>
          </p:cNvPr>
          <p:cNvSpPr txBox="1"/>
          <p:nvPr/>
        </p:nvSpPr>
        <p:spPr>
          <a:xfrm>
            <a:off x="546875" y="1438863"/>
            <a:ext cx="8604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 spc="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B.</a:t>
            </a:r>
            <a:r>
              <a:rPr lang="de-AT">
                <a:solidFill>
                  <a:schemeClr val="accent5">
                    <a:lumMod val="50000"/>
                  </a:schemeClr>
                </a:solidFill>
              </a:rPr>
              <a:t>2 AUSGANGSLAGE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4466259"/>
      </p:ext>
    </p:extLst>
  </p:cSld>
  <p:clrMapOvr>
    <a:masterClrMapping/>
  </p:clrMapOvr>
  <p:transition spd="med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51523"/>
            <a:ext cx="7978525" cy="622091"/>
          </a:xfrm>
        </p:spPr>
        <p:txBody>
          <a:bodyPr/>
          <a:lstStyle/>
          <a:p>
            <a:r>
              <a:rPr lang="de-AT" dirty="0"/>
              <a:t>B</a:t>
            </a:r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de-AT" dirty="0"/>
              <a:t> Themenclustersitzungen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00" y="2013852"/>
            <a:ext cx="7978775" cy="257175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Fixierung einer Auflistung im Dokument mit </a:t>
            </a:r>
            <a:r>
              <a:rPr lang="de-DE" dirty="0"/>
              <a:t>Unterscheidung in „definitiv“ / „optional“ / „zu erstellen“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Potentiell auch eine Unterscheidung nach Typen (rechtlich, technisch, …)?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Beispiele</a:t>
            </a:r>
            <a:r>
              <a:rPr lang="de-AT" sz="1600" dirty="0"/>
              <a:t>: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Sicherheit und Recht</a:t>
            </a:r>
            <a:r>
              <a:rPr lang="de-AT"/>
              <a:t>: Rechtsgrundlagen </a:t>
            </a:r>
            <a:r>
              <a:rPr lang="de-AT" dirty="0"/>
              <a:t>E-</a:t>
            </a:r>
            <a:r>
              <a:rPr lang="de-AT" dirty="0" err="1"/>
              <a:t>GovG</a:t>
            </a:r>
            <a:r>
              <a:rPr lang="de-AT" dirty="0"/>
              <a:t>, AVG, </a:t>
            </a:r>
            <a:r>
              <a:rPr lang="de-AT" dirty="0" err="1"/>
              <a:t>ZustG</a:t>
            </a:r>
            <a:r>
              <a:rPr lang="de-AT" dirty="0"/>
              <a:t>, SVG, DSG 2000 (…)*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Langzeitarchivierung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PVP - Portalverbund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de-AT" sz="16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C48E55-0C26-46A7-AC90-55F1B6A9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Themenclustersitzungen [Rahmenbedingungen &amp; Standards]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18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745969A-65E7-4FEB-BC96-890396B340CC}"/>
              </a:ext>
            </a:extLst>
          </p:cNvPr>
          <p:cNvSpPr txBox="1"/>
          <p:nvPr/>
        </p:nvSpPr>
        <p:spPr>
          <a:xfrm>
            <a:off x="546875" y="1438863"/>
            <a:ext cx="8604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 spc="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B.3 RAHMENBEDINGUNGEN &amp; STANDARDS: </a:t>
            </a:r>
          </a:p>
        </p:txBody>
      </p:sp>
    </p:spTree>
    <p:extLst>
      <p:ext uri="{BB962C8B-B14F-4D97-AF65-F5344CB8AC3E}">
        <p14:creationId xmlns:p14="http://schemas.microsoft.com/office/powerpoint/2010/main" val="2993817038"/>
      </p:ext>
    </p:extLst>
  </p:cSld>
  <p:clrMapOvr>
    <a:masterClrMapping/>
  </p:clrMapOvr>
  <p:transition spd="med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51523"/>
            <a:ext cx="7978525" cy="622091"/>
          </a:xfrm>
        </p:spPr>
        <p:txBody>
          <a:bodyPr/>
          <a:lstStyle/>
          <a:p>
            <a:r>
              <a:rPr lang="de-AT" dirty="0"/>
              <a:t>B</a:t>
            </a:r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de-AT" dirty="0"/>
              <a:t> Themenclustersitzungen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00" y="2013852"/>
            <a:ext cx="7978775" cy="2571751"/>
          </a:xfrm>
        </p:spPr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Handlungsfelder aus Zielgruppen: </a:t>
            </a:r>
            <a:r>
              <a:rPr lang="de-AT" sz="1500" b="1" dirty="0"/>
              <a:t>Bürger-Unternehmen-Verwaltung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Ausarbeitung von nötigen Handlungsfeldern, Projekt- und Umsetzungsimpulsen, um die Vision bzw. die Ziele zu erreichen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Es erfolgt an dieser Stelle nur eine „Grobplanung“ jedoch keine </a:t>
            </a:r>
            <a:r>
              <a:rPr lang="de-AT" dirty="0"/>
              <a:t>D</a:t>
            </a:r>
            <a:r>
              <a:rPr lang="de-AT" sz="1500" dirty="0"/>
              <a:t>etailplanung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de-AT" dirty="0"/>
              <a:t>Eine entsprechende „Vorlage“ mit den Mindestanforderungen an Informationen wird bereitgestellt</a:t>
            </a:r>
            <a:endParaRPr lang="de-AT" sz="1500" dirty="0"/>
          </a:p>
          <a:p>
            <a:endParaRPr lang="de-AT" sz="1600" dirty="0"/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C48E55-0C26-46A7-AC90-55F1B6A9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Themenclustersitzungen [Handlungsfelder &amp; Umsetzungsimpulse]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19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745969A-65E7-4FEB-BC96-890396B340CC}"/>
              </a:ext>
            </a:extLst>
          </p:cNvPr>
          <p:cNvSpPr txBox="1"/>
          <p:nvPr/>
        </p:nvSpPr>
        <p:spPr>
          <a:xfrm>
            <a:off x="546875" y="1438863"/>
            <a:ext cx="8604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spc="2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B.4 HANDLUNGSFELDER/PROJEKT- und UMSETZUNGSIMPULSE:</a:t>
            </a:r>
            <a:endParaRPr lang="de-AT" b="1" spc="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77453"/>
      </p:ext>
    </p:extLst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1" y="1001509"/>
            <a:ext cx="7177275" cy="622091"/>
          </a:xfrm>
        </p:spPr>
        <p:txBody>
          <a:bodyPr/>
          <a:lstStyle/>
          <a:p>
            <a:r>
              <a:rPr lang="de-AT">
                <a:solidFill>
                  <a:schemeClr val="accent5">
                    <a:lumMod val="75000"/>
                  </a:schemeClr>
                </a:solidFill>
              </a:rPr>
              <a:t>Agenda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9833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de-AT" altLang="de-DE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Ziele des Projektes</a:t>
            </a:r>
          </a:p>
          <a:p>
            <a:pPr marL="457200" indent="-457200">
              <a:lnSpc>
                <a:spcPct val="90000"/>
              </a:lnSpc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de-AT" altLang="de-DE" sz="1600" dirty="0"/>
              <a:t>Geplantes Ergebnis </a:t>
            </a:r>
            <a:endParaRPr lang="de-AT" altLang="de-DE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de-DE" altLang="de-DE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Ablauf</a:t>
            </a:r>
            <a:endParaRPr lang="de-AT" altLang="de-DE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de-AT" altLang="de-DE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Organisatorisches </a:t>
            </a:r>
          </a:p>
          <a:p>
            <a:pPr marL="457200" indent="-457200">
              <a:lnSpc>
                <a:spcPct val="90000"/>
              </a:lnSpc>
              <a:buClr>
                <a:schemeClr val="accent5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de-AT" altLang="de-DE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Nächste Schritte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E9D1B007-69A5-4260-9FAA-253838D11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4790252"/>
            <a:ext cx="6875916" cy="200025"/>
          </a:xfrm>
        </p:spPr>
        <p:txBody>
          <a:bodyPr/>
          <a:lstStyle/>
          <a:p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  <p:transition spd="med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51523"/>
            <a:ext cx="7978525" cy="622091"/>
          </a:xfrm>
        </p:spPr>
        <p:txBody>
          <a:bodyPr/>
          <a:lstStyle/>
          <a:p>
            <a:r>
              <a:rPr lang="de-AT" dirty="0"/>
              <a:t>B</a:t>
            </a:r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de-AT" dirty="0"/>
              <a:t> Themenclustersitzungen</a:t>
            </a:r>
            <a:endParaRPr lang="de-A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00" y="2013852"/>
            <a:ext cx="7978775" cy="2571751"/>
          </a:xfrm>
        </p:spPr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Sobald aus den Themencluster erste Ergebnisse vorliegen, wird parallel das Strategiedokument entworfen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de-AT" dirty="0"/>
              <a:t>Ziel ist den Status des Strategiedokuments regelmäßig der Lenkungsgruppe (beginnend mit der 3. Sitzung am 25.06.2020) bzw. final an einem BLSG/</a:t>
            </a:r>
            <a:r>
              <a:rPr lang="de-AT" dirty="0" err="1"/>
              <a:t>VerwaltungsAG</a:t>
            </a:r>
            <a:r>
              <a:rPr lang="de-AT" dirty="0"/>
              <a:t>-Termin vorzustellen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de-AT" dirty="0"/>
              <a:t>Die Erstellung dieses Dokuments wird vorwiegend durch die externe Moderation durchgeführt</a:t>
            </a:r>
          </a:p>
          <a:p>
            <a:endParaRPr lang="de-AT" sz="1600" dirty="0"/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C48E55-0C26-46A7-AC90-55F1B6A9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Themenclustersitzungen [Handlungsfelder &amp; Umsetzungsimpulse]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20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745969A-65E7-4FEB-BC96-890396B340CC}"/>
              </a:ext>
            </a:extLst>
          </p:cNvPr>
          <p:cNvSpPr txBox="1"/>
          <p:nvPr/>
        </p:nvSpPr>
        <p:spPr>
          <a:xfrm>
            <a:off x="546875" y="1438863"/>
            <a:ext cx="8604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spc="2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B.5 Erstellung Strategiedokument:</a:t>
            </a:r>
            <a:endParaRPr lang="de-AT" b="1" spc="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21568"/>
      </p:ext>
    </p:extLst>
  </p:cSld>
  <p:clrMapOvr>
    <a:masterClrMapping/>
  </p:clrMapOvr>
  <p:transition spd="med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3" y="902239"/>
            <a:ext cx="7978525" cy="622091"/>
          </a:xfrm>
        </p:spPr>
        <p:txBody>
          <a:bodyPr/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C. Freigabe des Strategiedokuments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8113" y="1932687"/>
            <a:ext cx="7978775" cy="2983325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de-AT" dirty="0"/>
              <a:t>Zwischenpräsentationen haben in den Lenkungsgruppen Terminen bereits stattgefunden</a:t>
            </a:r>
            <a:endParaRPr lang="de-AT" sz="1500" dirty="0"/>
          </a:p>
          <a:p>
            <a:pPr>
              <a:lnSpc>
                <a:spcPct val="100000"/>
              </a:lnSpc>
            </a:pPr>
            <a:r>
              <a:rPr lang="de-AT" dirty="0"/>
              <a:t>Ziel ist es in der Lenkungsgruppe Konsens zu den einzelnen Themencluster zu finden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Am 15.10.2020 wird das Strategiedokument auf Grundlage der bisherigen Ergebnisse gesamthaft vorgestellt (Version 1)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Danach erfolgt eine Freigabe bzw. Feedback in den jeweiligen Gremien bis Ende November</a:t>
            </a:r>
            <a:r>
              <a:rPr lang="de-AT" dirty="0"/>
              <a:t> vorgestellt (Version 2)</a:t>
            </a:r>
            <a:endParaRPr lang="de-AT" sz="1500" dirty="0"/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C48E55-0C26-46A7-AC90-55F1B6A9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Freigabe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21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B16EFF4-E1AD-4D2B-9FEA-682DEEAF6EA7}"/>
              </a:ext>
            </a:extLst>
          </p:cNvPr>
          <p:cNvSpPr txBox="1"/>
          <p:nvPr/>
        </p:nvSpPr>
        <p:spPr>
          <a:xfrm>
            <a:off x="540000" y="1368676"/>
            <a:ext cx="8604000" cy="369332"/>
          </a:xfrm>
          <a:prstGeom prst="rect">
            <a:avLst/>
          </a:prstGeom>
          <a:solidFill>
            <a:srgbClr val="F59C00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1" i="0" u="none" strike="noStrike" kern="0" cap="none" spc="200" normalizeH="0" baseline="0" noProof="0" dirty="0">
              <a:ln>
                <a:noFill/>
              </a:ln>
              <a:solidFill>
                <a:srgbClr val="F59C00">
                  <a:lumMod val="50000"/>
                </a:srgbClr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5E4FE0DE-CA4A-457C-AB41-2B1BBB2D6521}"/>
              </a:ext>
            </a:extLst>
          </p:cNvPr>
          <p:cNvSpPr txBox="1">
            <a:spLocks/>
          </p:cNvSpPr>
          <p:nvPr/>
        </p:nvSpPr>
        <p:spPr>
          <a:xfrm>
            <a:off x="582737" y="1340693"/>
            <a:ext cx="7177275" cy="467177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de-AT" sz="1800" kern="0" dirty="0">
                <a:solidFill>
                  <a:srgbClr val="F59C00">
                    <a:lumMod val="50000"/>
                  </a:srgbClr>
                </a:solidFill>
                <a:ea typeface="+mn-ea"/>
              </a:rPr>
              <a:t>ÜBERBLICK:</a:t>
            </a:r>
          </a:p>
        </p:txBody>
      </p:sp>
    </p:spTree>
    <p:extLst>
      <p:ext uri="{BB962C8B-B14F-4D97-AF65-F5344CB8AC3E}">
        <p14:creationId xmlns:p14="http://schemas.microsoft.com/office/powerpoint/2010/main" val="403779285"/>
      </p:ext>
    </p:extLst>
  </p:cSld>
  <p:clrMapOvr>
    <a:masterClrMapping/>
  </p:clrMapOvr>
  <p:transition spd="med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Lehrer">
            <a:extLst>
              <a:ext uri="{FF2B5EF4-FFF2-40B4-BE49-F238E27FC236}">
                <a16:creationId xmlns:a16="http://schemas.microsoft.com/office/drawing/2014/main" id="{28DEF5F6-EF5B-4A60-91D1-C72B0FF21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Grafik 2" descr="Lehrer">
            <a:extLst>
              <a:ext uri="{FF2B5EF4-FFF2-40B4-BE49-F238E27FC236}">
                <a16:creationId xmlns:a16="http://schemas.microsoft.com/office/drawing/2014/main" id="{B395037B-0D7B-4355-B0C1-02AC2D6F0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2" descr="e-gov-koop_logo_02">
            <a:extLst>
              <a:ext uri="{FF2B5EF4-FFF2-40B4-BE49-F238E27FC236}">
                <a16:creationId xmlns:a16="http://schemas.microsoft.com/office/drawing/2014/main" id="{8B65848A-A7CC-4AC2-89A8-129DE6D54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160" y="336490"/>
            <a:ext cx="3553003" cy="9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05D61D8-9CFE-401D-9A0A-7AA4B2277DB2}"/>
              </a:ext>
            </a:extLst>
          </p:cNvPr>
          <p:cNvSpPr txBox="1"/>
          <p:nvPr/>
        </p:nvSpPr>
        <p:spPr>
          <a:xfrm>
            <a:off x="1150620" y="2125474"/>
            <a:ext cx="3550920" cy="44627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AT" sz="2300" b="1" spc="200" dirty="0">
                <a:solidFill>
                  <a:srgbClr val="F59C0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4.ORGANISATORISCHES</a:t>
            </a:r>
            <a:endParaRPr lang="de-AT" sz="2300" spc="200" dirty="0">
              <a:solidFill>
                <a:srgbClr val="F59C00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4D609E-0AFB-44DE-9FC7-31AC00F9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998572"/>
      </p:ext>
    </p:extLst>
  </p:cSld>
  <p:clrMapOvr>
    <a:masterClrMapping/>
  </p:clrMapOvr>
  <p:transition spd="med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-gov-koop_logo_02">
            <a:extLst>
              <a:ext uri="{FF2B5EF4-FFF2-40B4-BE49-F238E27FC236}">
                <a16:creationId xmlns:a16="http://schemas.microsoft.com/office/drawing/2014/main" id="{C84F404A-CCC2-4839-9E3B-09196218F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0" y="263223"/>
            <a:ext cx="1919758" cy="49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EAE7AF57-2199-4AA6-978B-79F5C87353BC}"/>
              </a:ext>
            </a:extLst>
          </p:cNvPr>
          <p:cNvSpPr txBox="1">
            <a:spLocks/>
          </p:cNvSpPr>
          <p:nvPr/>
        </p:nvSpPr>
        <p:spPr>
          <a:xfrm>
            <a:off x="582737" y="110933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1200" cap="none" spc="200" normalizeH="0" baseline="0" noProof="0" dirty="0">
                <a:ln>
                  <a:noFill/>
                </a:ln>
                <a:solidFill>
                  <a:srgbClr val="F59C00">
                    <a:lumMod val="7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Organisatorisches</a:t>
            </a:r>
            <a:r>
              <a:rPr kumimoji="0" lang="de-AT" sz="2400" b="1" i="0" u="none" strike="noStrike" kern="1200" cap="none" spc="200" normalizeH="0" baseline="0" noProof="0" dirty="0">
                <a:ln>
                  <a:noFill/>
                </a:ln>
                <a:solidFill>
                  <a:srgbClr val="F59C00">
                    <a:lumMod val="5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1C31155B-81C7-4BFC-B718-AB27CE4E36C5}"/>
              </a:ext>
            </a:extLst>
          </p:cNvPr>
          <p:cNvSpPr txBox="1">
            <a:spLocks/>
          </p:cNvSpPr>
          <p:nvPr/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Organisatorisches–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338E9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lang="de-AT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-Government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338E9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27AD41-8260-4CC5-B616-A5DDC187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mtClean="0"/>
              <a:t>23</a:t>
            </a:fld>
            <a:endParaRPr lang="de-AT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870F57F-D892-4468-B84B-7E619CCE0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5409" y="1540039"/>
            <a:ext cx="6293179" cy="307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58844"/>
      </p:ext>
    </p:extLst>
  </p:cSld>
  <p:clrMapOvr>
    <a:masterClrMapping/>
  </p:clrMapOvr>
  <p:transition spd="med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BDF88BBF-01AC-473C-BF03-DEFE2B597BCF}"/>
              </a:ext>
            </a:extLst>
          </p:cNvPr>
          <p:cNvSpPr txBox="1">
            <a:spLocks/>
          </p:cNvSpPr>
          <p:nvPr/>
        </p:nvSpPr>
        <p:spPr>
          <a:xfrm>
            <a:off x="582737" y="763024"/>
            <a:ext cx="7978525" cy="43917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1200" cap="none" spc="200" normalizeH="0" baseline="0" noProof="0" dirty="0">
                <a:ln>
                  <a:noFill/>
                </a:ln>
                <a:solidFill>
                  <a:srgbClr val="F59C00">
                    <a:lumMod val="7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Organisatorisches - Lenkungsgruppe</a:t>
            </a:r>
            <a:br>
              <a:rPr kumimoji="0" lang="de-AT" sz="2400" b="1" i="0" u="none" strike="noStrike" kern="1200" cap="none" spc="200" normalizeH="0" baseline="0" noProof="0" dirty="0">
                <a:ln>
                  <a:noFill/>
                </a:ln>
                <a:solidFill>
                  <a:srgbClr val="F59C00">
                    <a:lumMod val="7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</a:br>
            <a:endParaRPr kumimoji="0" lang="de-AT" sz="2400" b="0" i="0" u="none" strike="noStrike" kern="1200" cap="none" spc="20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CC855BE-6E90-43A4-9AF4-960512949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00233"/>
              </p:ext>
            </p:extLst>
          </p:nvPr>
        </p:nvGraphicFramePr>
        <p:xfrm>
          <a:off x="582737" y="1155695"/>
          <a:ext cx="3263327" cy="3203026"/>
        </p:xfrm>
        <a:graphic>
          <a:graphicData uri="http://schemas.openxmlformats.org/drawingml/2006/table">
            <a:tbl>
              <a:tblPr firstRow="1" bandRow="1"/>
              <a:tblGrid>
                <a:gridCol w="806313">
                  <a:extLst>
                    <a:ext uri="{9D8B030D-6E8A-4147-A177-3AD203B41FA5}">
                      <a16:colId xmlns:a16="http://schemas.microsoft.com/office/drawing/2014/main" val="3605003863"/>
                    </a:ext>
                  </a:extLst>
                </a:gridCol>
                <a:gridCol w="998162">
                  <a:extLst>
                    <a:ext uri="{9D8B030D-6E8A-4147-A177-3AD203B41FA5}">
                      <a16:colId xmlns:a16="http://schemas.microsoft.com/office/drawing/2014/main" val="55930139"/>
                    </a:ext>
                  </a:extLst>
                </a:gridCol>
                <a:gridCol w="1458852">
                  <a:extLst>
                    <a:ext uri="{9D8B030D-6E8A-4147-A177-3AD203B41FA5}">
                      <a16:colId xmlns:a16="http://schemas.microsoft.com/office/drawing/2014/main" val="4184539462"/>
                    </a:ext>
                  </a:extLst>
                </a:gridCol>
              </a:tblGrid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spc="200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Vorname</a:t>
                      </a:r>
                      <a:endParaRPr lang="de-AT" sz="900" b="1" spc="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spc="200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Nachname</a:t>
                      </a:r>
                      <a:endParaRPr lang="de-AT" sz="900" b="1" spc="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spc="200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Organisation</a:t>
                      </a:r>
                      <a:endParaRPr lang="de-AT" sz="900" b="1" spc="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4826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Roland</a:t>
                      </a:r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Ledinger</a:t>
                      </a:r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BMDW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021655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144584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de-AT" sz="900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de-AT" sz="900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AT" sz="90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BMF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6279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de-AT" sz="900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de-AT" sz="900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AT" sz="90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BMLV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357660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BKA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17931"/>
                  </a:ext>
                </a:extLst>
              </a:tr>
              <a:tr h="231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046052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02691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6521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9228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447410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869050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5746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BMXX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778166"/>
                  </a:ext>
                </a:extLst>
              </a:tr>
            </a:tbl>
          </a:graphicData>
        </a:graphic>
      </p:graphicFrame>
      <p:pic>
        <p:nvPicPr>
          <p:cNvPr id="8" name="Picture 2" descr="e-gov-koop_logo_02">
            <a:extLst>
              <a:ext uri="{FF2B5EF4-FFF2-40B4-BE49-F238E27FC236}">
                <a16:creationId xmlns:a16="http://schemas.microsoft.com/office/drawing/2014/main" id="{FC4205F5-5E14-45A9-B644-6BB07A0AC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0" y="263223"/>
            <a:ext cx="1919758" cy="49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17CDEDD1-0FE7-4D1A-864C-C2996EFB70E8}"/>
              </a:ext>
            </a:extLst>
          </p:cNvPr>
          <p:cNvSpPr txBox="1">
            <a:spLocks/>
          </p:cNvSpPr>
          <p:nvPr/>
        </p:nvSpPr>
        <p:spPr>
          <a:xfrm>
            <a:off x="582737" y="4799779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Organisatorisches –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338E9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E-Government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338E9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5F23916-AE5A-4757-B026-31269F07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24</a:t>
            </a:fld>
            <a:endParaRPr lang="de-AT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6C6A065B-C173-405B-B7AF-202265530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390498"/>
              </p:ext>
            </p:extLst>
          </p:nvPr>
        </p:nvGraphicFramePr>
        <p:xfrm>
          <a:off x="4223323" y="1155695"/>
          <a:ext cx="3263327" cy="3200400"/>
        </p:xfrm>
        <a:graphic>
          <a:graphicData uri="http://schemas.openxmlformats.org/drawingml/2006/table">
            <a:tbl>
              <a:tblPr firstRow="1" bandRow="1"/>
              <a:tblGrid>
                <a:gridCol w="806313">
                  <a:extLst>
                    <a:ext uri="{9D8B030D-6E8A-4147-A177-3AD203B41FA5}">
                      <a16:colId xmlns:a16="http://schemas.microsoft.com/office/drawing/2014/main" val="3605003863"/>
                    </a:ext>
                  </a:extLst>
                </a:gridCol>
                <a:gridCol w="1043097">
                  <a:extLst>
                    <a:ext uri="{9D8B030D-6E8A-4147-A177-3AD203B41FA5}">
                      <a16:colId xmlns:a16="http://schemas.microsoft.com/office/drawing/2014/main" val="55930139"/>
                    </a:ext>
                  </a:extLst>
                </a:gridCol>
                <a:gridCol w="1413917">
                  <a:extLst>
                    <a:ext uri="{9D8B030D-6E8A-4147-A177-3AD203B41FA5}">
                      <a16:colId xmlns:a16="http://schemas.microsoft.com/office/drawing/2014/main" val="4184539462"/>
                    </a:ext>
                  </a:extLst>
                </a:gridCol>
              </a:tblGrid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spc="200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Vorname</a:t>
                      </a:r>
                      <a:endParaRPr lang="de-AT" sz="900" b="1" spc="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spc="200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Nachname</a:t>
                      </a:r>
                      <a:endParaRPr lang="de-AT" sz="900" b="1" spc="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spc="200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Organisation</a:t>
                      </a:r>
                      <a:endParaRPr lang="de-AT" sz="900" b="1" spc="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4826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Rudolf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IVANCSITS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Burgenland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021655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Rudolf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KÖLLER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Kärnten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144584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Petra</a:t>
                      </a:r>
                      <a:endParaRPr lang="de-AT" sz="900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AT" sz="90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STUMMER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Niederösterreich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6279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Roland</a:t>
                      </a:r>
                      <a:endParaRPr lang="de-AT" sz="900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KRENNER</a:t>
                      </a:r>
                      <a:endParaRPr lang="de-AT" sz="900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Oberösterreich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357660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Rudolf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KREJSA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Salzburg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17931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Herbert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HÜTTENBRENNER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Steiermark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046052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Mathias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WINKLER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Tirol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02691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Thomas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GAYER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Vorarlberg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576521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Norbert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WEIDINGER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Land Wien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9228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Manfred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WUNDARA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STAEDTEBUND</a:t>
                      </a:r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447410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AT" sz="9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Gemeindebund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869050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5746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de-AT" sz="9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9C00">
                        <a:lumMod val="40000"/>
                        <a:lumOff val="60000"/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778166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F2F27BDE-27C8-4917-8B00-9C85D240565F}"/>
              </a:ext>
            </a:extLst>
          </p:cNvPr>
          <p:cNvSpPr txBox="1"/>
          <p:nvPr/>
        </p:nvSpPr>
        <p:spPr>
          <a:xfrm>
            <a:off x="512500" y="4420604"/>
            <a:ext cx="8230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+mj-lt"/>
              </a:rPr>
              <a:t>Vor dem Kickoff am 19.03.2020 wird die restliche Besetzung geklärt</a:t>
            </a:r>
          </a:p>
        </p:txBody>
      </p:sp>
    </p:spTree>
    <p:extLst>
      <p:ext uri="{BB962C8B-B14F-4D97-AF65-F5344CB8AC3E}">
        <p14:creationId xmlns:p14="http://schemas.microsoft.com/office/powerpoint/2010/main" val="669921492"/>
      </p:ext>
    </p:extLst>
  </p:cSld>
  <p:clrMapOvr>
    <a:masterClrMapping/>
  </p:clrMapOvr>
  <p:transition spd="med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EE46F68-E5A1-4A4B-8F0D-8F85D5D27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37089"/>
              </p:ext>
            </p:extLst>
          </p:nvPr>
        </p:nvGraphicFramePr>
        <p:xfrm>
          <a:off x="512500" y="1776380"/>
          <a:ext cx="8174673" cy="2286745"/>
        </p:xfrm>
        <a:graphic>
          <a:graphicData uri="http://schemas.openxmlformats.org/drawingml/2006/table">
            <a:tbl>
              <a:tblPr/>
              <a:tblGrid>
                <a:gridCol w="172968">
                  <a:extLst>
                    <a:ext uri="{9D8B030D-6E8A-4147-A177-3AD203B41FA5}">
                      <a16:colId xmlns:a16="http://schemas.microsoft.com/office/drawing/2014/main" val="1710972865"/>
                    </a:ext>
                  </a:extLst>
                </a:gridCol>
                <a:gridCol w="2032245">
                  <a:extLst>
                    <a:ext uri="{9D8B030D-6E8A-4147-A177-3AD203B41FA5}">
                      <a16:colId xmlns:a16="http://schemas.microsoft.com/office/drawing/2014/main" val="2623286054"/>
                    </a:ext>
                  </a:extLst>
                </a:gridCol>
                <a:gridCol w="1432024">
                  <a:extLst>
                    <a:ext uri="{9D8B030D-6E8A-4147-A177-3AD203B41FA5}">
                      <a16:colId xmlns:a16="http://schemas.microsoft.com/office/drawing/2014/main" val="1002561835"/>
                    </a:ext>
                  </a:extLst>
                </a:gridCol>
                <a:gridCol w="812898">
                  <a:extLst>
                    <a:ext uri="{9D8B030D-6E8A-4147-A177-3AD203B41FA5}">
                      <a16:colId xmlns:a16="http://schemas.microsoft.com/office/drawing/2014/main" val="194815193"/>
                    </a:ext>
                  </a:extLst>
                </a:gridCol>
                <a:gridCol w="907421">
                  <a:extLst>
                    <a:ext uri="{9D8B030D-6E8A-4147-A177-3AD203B41FA5}">
                      <a16:colId xmlns:a16="http://schemas.microsoft.com/office/drawing/2014/main" val="1616056455"/>
                    </a:ext>
                  </a:extLst>
                </a:gridCol>
                <a:gridCol w="907421">
                  <a:extLst>
                    <a:ext uri="{9D8B030D-6E8A-4147-A177-3AD203B41FA5}">
                      <a16:colId xmlns:a16="http://schemas.microsoft.com/office/drawing/2014/main" val="2737173548"/>
                    </a:ext>
                  </a:extLst>
                </a:gridCol>
                <a:gridCol w="1909696">
                  <a:extLst>
                    <a:ext uri="{9D8B030D-6E8A-4147-A177-3AD203B41FA5}">
                      <a16:colId xmlns:a16="http://schemas.microsoft.com/office/drawing/2014/main" val="2729907103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#</a:t>
                      </a:r>
                    </a:p>
                  </a:txBody>
                  <a:tcPr marL="4905" marR="4905" marT="49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Thema / Kapitel</a:t>
                      </a:r>
                    </a:p>
                  </a:txBody>
                  <a:tcPr marL="4905" marR="4905" marT="4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Themen</a:t>
                      </a:r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endParaRPr lang="de-AT" dirty="0"/>
                    </a:p>
                  </a:txBody>
                  <a:tcPr marL="4905" marR="4905" marT="4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Themenlead</a:t>
                      </a:r>
                    </a:p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Bund</a:t>
                      </a:r>
                    </a:p>
                  </a:txBody>
                  <a:tcPr marL="4905" marR="4905" marT="4905" marB="0" anchor="ctr">
                    <a:lnL>
                      <a:noFill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Themenlead</a:t>
                      </a:r>
                    </a:p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Land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Ext. Moderation</a:t>
                      </a:r>
                    </a:p>
                  </a:txBody>
                  <a:tcPr marL="4905" marR="4905" marT="490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Themencluster Mitglieder</a:t>
                      </a:r>
                    </a:p>
                  </a:txBody>
                  <a:tcPr marL="4905" marR="4905" marT="49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901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Vision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69115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Ausgangslage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Status Quo 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106322"/>
                  </a:ext>
                </a:extLst>
              </a:tr>
              <a:tr h="19822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Ausgangslage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EU Richtlinien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0532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Ausgangslage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Best Practices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4230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Standards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Int. und nationale Standards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7922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Handlungsfelder &amp; Umsetzungsimpulse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Bürger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0114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Handlungsfelder &amp; Umsetzungsimpulse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Unternehmen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2161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Handlungsfelder &amp; Umsetzungsimpulse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Verwaltung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905" marR="4905" marT="4905" marB="0" anchor="ctr">
                    <a:lnL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8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836504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56F4842F-F075-4D8D-A2D0-29659F1666ED}"/>
              </a:ext>
            </a:extLst>
          </p:cNvPr>
          <p:cNvSpPr txBox="1"/>
          <p:nvPr/>
        </p:nvSpPr>
        <p:spPr>
          <a:xfrm>
            <a:off x="533020" y="1373777"/>
            <a:ext cx="8212113" cy="369332"/>
          </a:xfrm>
          <a:prstGeom prst="rect">
            <a:avLst/>
          </a:prstGeom>
          <a:solidFill>
            <a:srgbClr val="F59C00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0" cap="none" spc="200" normalizeH="0" baseline="0" noProof="0" dirty="0">
                <a:ln>
                  <a:noFill/>
                </a:ln>
                <a:solidFill>
                  <a:srgbClr val="F59C00">
                    <a:lumMod val="5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EINTEILUNG Themencluster:</a:t>
            </a:r>
          </a:p>
        </p:txBody>
      </p:sp>
      <p:pic>
        <p:nvPicPr>
          <p:cNvPr id="12" name="Picture 2" descr="e-gov-koop_logo_02">
            <a:extLst>
              <a:ext uri="{FF2B5EF4-FFF2-40B4-BE49-F238E27FC236}">
                <a16:creationId xmlns:a16="http://schemas.microsoft.com/office/drawing/2014/main" id="{A546FA5E-D632-4D5C-8011-39F9BA4FF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0" y="263223"/>
            <a:ext cx="1919758" cy="49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68B62E0D-F8F7-4AE0-81C4-4E6F36837633}"/>
              </a:ext>
            </a:extLst>
          </p:cNvPr>
          <p:cNvSpPr txBox="1">
            <a:spLocks/>
          </p:cNvSpPr>
          <p:nvPr/>
        </p:nvSpPr>
        <p:spPr>
          <a:xfrm>
            <a:off x="555237" y="4788233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de-DE" dirty="0"/>
              <a:t>Themenclustersitzungen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–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338E9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E-Government</a:t>
            </a:r>
            <a:r>
              <a:rPr kumimoji="0" lang="de-AT" sz="1400" b="0" i="0" u="none" strike="noStrike" kern="1200" cap="none" spc="0" normalizeH="0" baseline="0" noProof="0" dirty="0">
                <a:ln>
                  <a:noFill/>
                </a:ln>
                <a:solidFill>
                  <a:srgbClr val="338E9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999576DC-F86D-4B36-AC56-E1E0C939E286}"/>
              </a:ext>
            </a:extLst>
          </p:cNvPr>
          <p:cNvSpPr txBox="1">
            <a:spLocks/>
          </p:cNvSpPr>
          <p:nvPr/>
        </p:nvSpPr>
        <p:spPr>
          <a:xfrm>
            <a:off x="536825" y="89891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 spc="200" baseline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pPr lvl="0">
              <a:defRPr/>
            </a:pPr>
            <a:r>
              <a:rPr lang="de-AT" dirty="0">
                <a:solidFill>
                  <a:srgbClr val="F59C00">
                    <a:lumMod val="75000"/>
                  </a:srgbClr>
                </a:solidFill>
              </a:rPr>
              <a:t>Organisatorisches</a:t>
            </a:r>
            <a:endParaRPr kumimoji="0" lang="de-AT" sz="2400" b="1" i="0" u="none" strike="noStrike" kern="1200" cap="none" spc="200" normalizeH="0" baseline="0" noProof="0" dirty="0">
              <a:ln>
                <a:noFill/>
              </a:ln>
              <a:solidFill>
                <a:srgbClr val="F59C00">
                  <a:lumMod val="7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4B5F67-EB39-4A28-AE48-22C1C78E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25</a:t>
            </a:fld>
            <a:endParaRPr lang="de-AT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29FF2C1-DA18-4896-8039-4D3279B793A0}"/>
              </a:ext>
            </a:extLst>
          </p:cNvPr>
          <p:cNvSpPr txBox="1"/>
          <p:nvPr/>
        </p:nvSpPr>
        <p:spPr>
          <a:xfrm>
            <a:off x="456828" y="4286170"/>
            <a:ext cx="8230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+mj-lt"/>
              </a:rPr>
              <a:t>Vor dem Kickoff am 19.03.2020 wird die Besetzung der Themencluster inkl. des Themenleads und der externen Moderation fixiert </a:t>
            </a:r>
          </a:p>
        </p:txBody>
      </p:sp>
    </p:spTree>
    <p:extLst>
      <p:ext uri="{BB962C8B-B14F-4D97-AF65-F5344CB8AC3E}">
        <p14:creationId xmlns:p14="http://schemas.microsoft.com/office/powerpoint/2010/main" val="1912306023"/>
      </p:ext>
    </p:extLst>
  </p:cSld>
  <p:clrMapOvr>
    <a:masterClrMapping/>
  </p:clrMapOvr>
  <p:transition spd="med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Lehrer">
            <a:extLst>
              <a:ext uri="{FF2B5EF4-FFF2-40B4-BE49-F238E27FC236}">
                <a16:creationId xmlns:a16="http://schemas.microsoft.com/office/drawing/2014/main" id="{28DEF5F6-EF5B-4A60-91D1-C72B0FF21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Grafik 2" descr="Lehrer">
            <a:extLst>
              <a:ext uri="{FF2B5EF4-FFF2-40B4-BE49-F238E27FC236}">
                <a16:creationId xmlns:a16="http://schemas.microsoft.com/office/drawing/2014/main" id="{B395037B-0D7B-4355-B0C1-02AC2D6F0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2" descr="e-gov-koop_logo_02">
            <a:extLst>
              <a:ext uri="{FF2B5EF4-FFF2-40B4-BE49-F238E27FC236}">
                <a16:creationId xmlns:a16="http://schemas.microsoft.com/office/drawing/2014/main" id="{8B65848A-A7CC-4AC2-89A8-129DE6D54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160" y="336490"/>
            <a:ext cx="3553003" cy="9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05D61D8-9CFE-401D-9A0A-7AA4B2277DB2}"/>
              </a:ext>
            </a:extLst>
          </p:cNvPr>
          <p:cNvSpPr txBox="1"/>
          <p:nvPr/>
        </p:nvSpPr>
        <p:spPr>
          <a:xfrm>
            <a:off x="1150620" y="2125474"/>
            <a:ext cx="3550920" cy="44627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AT" sz="2300" b="1" spc="200" dirty="0">
                <a:solidFill>
                  <a:srgbClr val="F59C0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5.NÄCHSTE SCHRITTE</a:t>
            </a:r>
            <a:endParaRPr lang="de-AT" sz="2300" spc="200" dirty="0">
              <a:solidFill>
                <a:srgbClr val="F59C00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66F4318-C317-4CDA-8D90-C2EDCC70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26</a:t>
            </a:fld>
            <a:endParaRPr lang="de-AT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0418335"/>
      </p:ext>
    </p:extLst>
  </p:cSld>
  <p:clrMapOvr>
    <a:masterClrMapping/>
  </p:clrMapOvr>
  <p:transition spd="med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75050-A377-43EE-8C83-6CE95DB4C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Nächste Schritte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D891D3-A213-4D57-BFC5-418C0FEF33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de-AT" dirty="0"/>
              <a:t>Vorstellung des Vorgehens und Freigabe in den jeweiligen Gremien</a:t>
            </a:r>
            <a:endParaRPr lang="de-AT" sz="1500" dirty="0"/>
          </a:p>
          <a:p>
            <a:pPr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de-AT" dirty="0"/>
              <a:t>Ablage etablieren und mit dem bestehenden Material befüllen</a:t>
            </a:r>
          </a:p>
          <a:p>
            <a:pPr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de-AT" dirty="0"/>
              <a:t>Finale Besetzungen durchführen</a:t>
            </a:r>
          </a:p>
          <a:p>
            <a:pPr>
              <a:buFont typeface="+mj-lt"/>
              <a:buAutoNum type="arabicPeriod"/>
            </a:pPr>
            <a:r>
              <a:rPr lang="de-AT" dirty="0"/>
              <a:t>Vorbereitung und Durchführung Kick Off</a:t>
            </a:r>
            <a:endParaRPr lang="de-AT" sz="15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D9089D-CEAE-4692-B412-CA4B6037A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Nächste Schritte–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D6369A-1B9E-4581-9C78-78D64804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79654604"/>
      </p:ext>
    </p:extLst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-gov-koop_logo_02">
            <a:extLst>
              <a:ext uri="{FF2B5EF4-FFF2-40B4-BE49-F238E27FC236}">
                <a16:creationId xmlns:a16="http://schemas.microsoft.com/office/drawing/2014/main" id="{4F68266F-3D51-4CE5-86CE-55A529A07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160" y="336490"/>
            <a:ext cx="3553003" cy="9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4" descr="Lehrer">
            <a:extLst>
              <a:ext uri="{FF2B5EF4-FFF2-40B4-BE49-F238E27FC236}">
                <a16:creationId xmlns:a16="http://schemas.microsoft.com/office/drawing/2014/main" id="{7063F571-AC72-4C51-B1AE-8354EC8E47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Grafik 3" descr="Lehrer">
            <a:extLst>
              <a:ext uri="{FF2B5EF4-FFF2-40B4-BE49-F238E27FC236}">
                <a16:creationId xmlns:a16="http://schemas.microsoft.com/office/drawing/2014/main" id="{99104693-7451-4F23-90D5-C762BE4F3E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E8B0C818-F304-4754-B57C-36378CFF21E0}"/>
              </a:ext>
            </a:extLst>
          </p:cNvPr>
          <p:cNvSpPr txBox="1"/>
          <p:nvPr/>
        </p:nvSpPr>
        <p:spPr>
          <a:xfrm>
            <a:off x="1150620" y="2125474"/>
            <a:ext cx="3550920" cy="44627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AT" sz="2300" b="1" spc="200" dirty="0">
                <a:solidFill>
                  <a:srgbClr val="F59C0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1. ZIELE des PROJEKTS</a:t>
            </a:r>
            <a:r>
              <a:rPr lang="de-AT" sz="2300" spc="200" dirty="0">
                <a:solidFill>
                  <a:srgbClr val="F59C00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6442680"/>
      </p:ext>
    </p:extLst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75050-A377-43EE-8C83-6CE95DB4C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90" y="1200888"/>
            <a:ext cx="7978525" cy="622091"/>
          </a:xfrm>
        </p:spPr>
        <p:txBody>
          <a:bodyPr/>
          <a:lstStyle/>
          <a:p>
            <a:pPr algn="ctr"/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Ziele des Projektes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D891D3-A213-4D57-BFC5-418C0FEF33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9748" y="1906940"/>
            <a:ext cx="7978775" cy="1895039"/>
          </a:xfrm>
        </p:spPr>
        <p:txBody>
          <a:bodyPr/>
          <a:lstStyle/>
          <a:p>
            <a:pPr marL="0" indent="0" algn="ctr">
              <a:buNone/>
            </a:pPr>
            <a:r>
              <a:rPr lang="de-AT" sz="1800" dirty="0">
                <a:solidFill>
                  <a:schemeClr val="tx1"/>
                </a:solidFill>
              </a:rPr>
              <a:t>Ziel des Projektes ist es ein </a:t>
            </a:r>
            <a:r>
              <a:rPr lang="de-AT" sz="1800" dirty="0">
                <a:solidFill>
                  <a:schemeClr val="accent5">
                    <a:lumMod val="75000"/>
                  </a:schemeClr>
                </a:solidFill>
              </a:rPr>
              <a:t>Strategiedokument</a:t>
            </a:r>
            <a:r>
              <a:rPr lang="de-AT" sz="1800" dirty="0">
                <a:solidFill>
                  <a:srgbClr val="338E9C"/>
                </a:solidFill>
              </a:rPr>
              <a:t> </a:t>
            </a:r>
            <a:r>
              <a:rPr lang="de-AT" sz="1800" dirty="0">
                <a:solidFill>
                  <a:schemeClr val="tx1"/>
                </a:solidFill>
              </a:rPr>
              <a:t>von Vertretern der Bund-Länder-Städte-Gemeinden Kooperation zu entwickeln</a:t>
            </a:r>
            <a:r>
              <a:rPr lang="de-AT" sz="1800" dirty="0"/>
              <a:t>, welches die </a:t>
            </a:r>
            <a:r>
              <a:rPr lang="de-AT" sz="1800" dirty="0">
                <a:solidFill>
                  <a:schemeClr val="accent5">
                    <a:lumMod val="75000"/>
                  </a:schemeClr>
                </a:solidFill>
              </a:rPr>
              <a:t>gemeinsame Vision </a:t>
            </a:r>
            <a:r>
              <a:rPr lang="de-AT" sz="1800" dirty="0"/>
              <a:t>zu „E-Government“ festlegt und einen Weg aufzeigt, wie diese Vision mit entsprechenden </a:t>
            </a:r>
            <a:r>
              <a:rPr lang="de-AT" sz="1800" dirty="0">
                <a:solidFill>
                  <a:schemeClr val="accent5">
                    <a:lumMod val="75000"/>
                  </a:schemeClr>
                </a:solidFill>
              </a:rPr>
              <a:t>Umsetzungsimpulsen</a:t>
            </a:r>
            <a:r>
              <a:rPr lang="de-AT" sz="1800" dirty="0"/>
              <a:t> erreicht werden kann. Als Grundlage werden entsprechende </a:t>
            </a:r>
            <a:r>
              <a:rPr lang="de-AT" sz="1800" dirty="0">
                <a:solidFill>
                  <a:schemeClr val="accent5">
                    <a:lumMod val="75000"/>
                  </a:schemeClr>
                </a:solidFill>
              </a:rPr>
              <a:t>Rahmenbedingungen</a:t>
            </a:r>
            <a:r>
              <a:rPr lang="de-AT" sz="1800" dirty="0"/>
              <a:t> (internationale und nationale Standards, EU-Vorgaben, Best Practices, etc.) festgelegt und wo erforderlich ausgearbeitet. Durch das Projekt wird in der Kooperation </a:t>
            </a:r>
            <a:r>
              <a:rPr lang="de-AT" sz="1800" dirty="0" err="1">
                <a:solidFill>
                  <a:schemeClr val="accent5">
                    <a:lumMod val="75000"/>
                  </a:schemeClr>
                </a:solidFill>
              </a:rPr>
              <a:t>Kommitment</a:t>
            </a:r>
            <a:r>
              <a:rPr lang="de-AT" sz="1800" dirty="0"/>
              <a:t> geschaffen und die Basis für eine weitere erfolgreiche </a:t>
            </a:r>
            <a:r>
              <a:rPr lang="de-AT" sz="1800" dirty="0">
                <a:solidFill>
                  <a:schemeClr val="accent5">
                    <a:lumMod val="75000"/>
                  </a:schemeClr>
                </a:solidFill>
              </a:rPr>
              <a:t>Zusammenarbeit</a:t>
            </a:r>
            <a:r>
              <a:rPr lang="de-AT" sz="1800" dirty="0"/>
              <a:t> gelegt.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D9089D-CEAE-4692-B412-CA4B6037A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Ziele des Projekts 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DE" dirty="0"/>
              <a:t> </a:t>
            </a:r>
            <a:endParaRPr lang="de-AT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D6369A-1B9E-4581-9C78-78D64804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73797664"/>
      </p:ext>
    </p:extLst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-gov-koop_logo_02">
            <a:extLst>
              <a:ext uri="{FF2B5EF4-FFF2-40B4-BE49-F238E27FC236}">
                <a16:creationId xmlns:a16="http://schemas.microsoft.com/office/drawing/2014/main" id="{4F68266F-3D51-4CE5-86CE-55A529A07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160" y="336490"/>
            <a:ext cx="3553003" cy="9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4" descr="Lehrer">
            <a:extLst>
              <a:ext uri="{FF2B5EF4-FFF2-40B4-BE49-F238E27FC236}">
                <a16:creationId xmlns:a16="http://schemas.microsoft.com/office/drawing/2014/main" id="{7063F571-AC72-4C51-B1AE-8354EC8E47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Grafik 3" descr="Lehrer">
            <a:extLst>
              <a:ext uri="{FF2B5EF4-FFF2-40B4-BE49-F238E27FC236}">
                <a16:creationId xmlns:a16="http://schemas.microsoft.com/office/drawing/2014/main" id="{99104693-7451-4F23-90D5-C762BE4F3E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E8B0C818-F304-4754-B57C-36378CFF21E0}"/>
              </a:ext>
            </a:extLst>
          </p:cNvPr>
          <p:cNvSpPr txBox="1"/>
          <p:nvPr/>
        </p:nvSpPr>
        <p:spPr>
          <a:xfrm>
            <a:off x="1150620" y="2125474"/>
            <a:ext cx="3550920" cy="44627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AT" sz="2300" b="1" spc="200" dirty="0">
                <a:solidFill>
                  <a:srgbClr val="F59C0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2. GEPLANTES ERGEBNIS</a:t>
            </a:r>
            <a:endParaRPr lang="de-AT" sz="2300" spc="200" dirty="0">
              <a:solidFill>
                <a:srgbClr val="F59C00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03298"/>
      </p:ext>
    </p:extLst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FAFCB52-CAB2-4687-AB3F-0C83914FF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755" y="153223"/>
            <a:ext cx="5243655" cy="49274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8456E30-94B9-4DD2-8EDC-79D3D3F4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60704"/>
            <a:ext cx="7978525" cy="622091"/>
          </a:xfrm>
        </p:spPr>
        <p:txBody>
          <a:bodyPr/>
          <a:lstStyle/>
          <a:p>
            <a:r>
              <a:rPr lang="de-AT" spc="2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Geplantes Ergebnis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8ABD16-9C28-4F6E-A005-7D12A2EC44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Geplantes Ergebnis–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E-Government</a:t>
            </a:r>
            <a:r>
              <a:rPr lang="de-DE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de-A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1254D5-7D94-4CD9-93B3-F37D8E01F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6034308"/>
      </p:ext>
    </p:extLst>
  </p:cSld>
  <p:clrMapOvr>
    <a:masterClrMapping/>
  </p:clrMapOvr>
  <p:transition spd="med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E240-8F81-4E08-BAF4-7DD2ADDA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2" y="1036957"/>
            <a:ext cx="7177275" cy="494979"/>
          </a:xfrm>
        </p:spPr>
        <p:txBody>
          <a:bodyPr/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Geplantes Ergebnis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12535-2B83-4475-A51E-A98E3F492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Zu den vereinbarten Inhalten / Kapitel werden umfangreiche Ergebnisse erarbeitet bzw. bestehende Informationen zusammengetragen</a:t>
            </a:r>
          </a:p>
          <a:p>
            <a:pPr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Diese Inhalte / Ergebnisse werden als „Arbeitsmaterialen“ bezeichnet und dienen der Kooperation in diesem Projekt aber auch in Zukunft als Informationsquelle</a:t>
            </a:r>
          </a:p>
          <a:p>
            <a:pPr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sz="1500" dirty="0"/>
              <a:t>Aus dieser umfangreichen Quelle wird ein Strategiedokument entwickelt, welches dazu dient die Zielsetzung, das Vorgehen und die Basis der Kooperation </a:t>
            </a:r>
            <a:r>
              <a:rPr lang="de-AT" dirty="0"/>
              <a:t>zu E-Government an die neuen Rahmenbedingungen anzupassen</a:t>
            </a:r>
            <a:endParaRPr lang="de-AT" sz="1500" dirty="0"/>
          </a:p>
          <a:p>
            <a:pPr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de-AT" dirty="0"/>
              <a:t>An diesem Strategiedokument wird parallel gearbeitet sobald erste Ergebnisse vorhanden sind</a:t>
            </a:r>
            <a:endParaRPr lang="de-AT" sz="15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C48E55-0C26-46A7-AC90-55F1B6A9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Geplantes Ergebnis–</a:t>
            </a:r>
            <a:r>
              <a:rPr lang="de-AT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de-AT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E-Government</a:t>
            </a:r>
            <a:r>
              <a:rPr lang="de-AT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37105B-6E57-4BC5-96D3-9646514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70321189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Lehrer">
            <a:extLst>
              <a:ext uri="{FF2B5EF4-FFF2-40B4-BE49-F238E27FC236}">
                <a16:creationId xmlns:a16="http://schemas.microsoft.com/office/drawing/2014/main" id="{28DEF5F6-EF5B-4A60-91D1-C72B0FF21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Grafik 2" descr="Lehrer">
            <a:extLst>
              <a:ext uri="{FF2B5EF4-FFF2-40B4-BE49-F238E27FC236}">
                <a16:creationId xmlns:a16="http://schemas.microsoft.com/office/drawing/2014/main" id="{B395037B-0D7B-4355-B0C1-02AC2D6F0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29297" y="435399"/>
            <a:ext cx="5829300" cy="58293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2" descr="e-gov-koop_logo_02">
            <a:extLst>
              <a:ext uri="{FF2B5EF4-FFF2-40B4-BE49-F238E27FC236}">
                <a16:creationId xmlns:a16="http://schemas.microsoft.com/office/drawing/2014/main" id="{8B65848A-A7CC-4AC2-89A8-129DE6D54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160" y="336490"/>
            <a:ext cx="3553003" cy="9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05D61D8-9CFE-401D-9A0A-7AA4B2277DB2}"/>
              </a:ext>
            </a:extLst>
          </p:cNvPr>
          <p:cNvSpPr txBox="1"/>
          <p:nvPr/>
        </p:nvSpPr>
        <p:spPr>
          <a:xfrm>
            <a:off x="1150620" y="2125474"/>
            <a:ext cx="3550920" cy="44627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AT" sz="2300" b="1" spc="200" dirty="0">
                <a:solidFill>
                  <a:srgbClr val="F59C0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3. ABLAUF</a:t>
            </a:r>
            <a:endParaRPr lang="de-AT" sz="2300" spc="200" dirty="0">
              <a:solidFill>
                <a:srgbClr val="F59C00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7512B78-9B40-4116-897B-1F08D049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64FB-32A0-47B7-B3C3-47E8F85E374F}" type="slidenum">
              <a:rPr lang="de-AT" smtClean="0"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6155630"/>
      </p:ext>
    </p:extLst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8B7A0F4-63A8-434A-9758-E67B1003EC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5710" y="346046"/>
            <a:ext cx="6584380" cy="4790473"/>
          </a:xfrm>
          <a:prstGeom prst="rect">
            <a:avLst/>
          </a:prstGeom>
        </p:spPr>
      </p:pic>
      <p:pic>
        <p:nvPicPr>
          <p:cNvPr id="4" name="Picture 2" descr="e-gov-koop_logo_02">
            <a:extLst>
              <a:ext uri="{FF2B5EF4-FFF2-40B4-BE49-F238E27FC236}">
                <a16:creationId xmlns:a16="http://schemas.microsoft.com/office/drawing/2014/main" id="{5234B513-D6BC-4EE1-9133-799D26848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569" y="86474"/>
            <a:ext cx="1867705" cy="47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83C4033C-CCB3-4CE1-B45F-8678115D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230" y="135544"/>
            <a:ext cx="6875916" cy="200025"/>
          </a:xfrm>
        </p:spPr>
        <p:txBody>
          <a:bodyPr/>
          <a:lstStyle/>
          <a:p>
            <a:pPr algn="l"/>
            <a:r>
              <a:rPr lang="de-DE" sz="1400" dirty="0">
                <a:latin typeface="+mj-lt"/>
              </a:rPr>
              <a:t>Ablauf – </a:t>
            </a:r>
            <a:r>
              <a:rPr lang="de-D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E-Government</a:t>
            </a:r>
            <a:r>
              <a:rPr lang="de-DE" sz="1400" dirty="0">
                <a:latin typeface="+mj-lt"/>
              </a:rPr>
              <a:t> </a:t>
            </a:r>
            <a:endParaRPr lang="de-AT" sz="1400" dirty="0">
              <a:latin typeface="+mj-lt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A5BE97-9076-44BB-A2F0-84767751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BAEF-46DA-4814-BE24-0E17A152FE16}" type="slidenum">
              <a:rPr lang="de-AT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9</a:t>
            </a:fld>
            <a:endParaRPr lang="de-AT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FE847C86-07AE-4F89-AA13-0E4B4DBA506E}"/>
              </a:ext>
            </a:extLst>
          </p:cNvPr>
          <p:cNvSpPr txBox="1">
            <a:spLocks/>
          </p:cNvSpPr>
          <p:nvPr/>
        </p:nvSpPr>
        <p:spPr>
          <a:xfrm>
            <a:off x="429080" y="318232"/>
            <a:ext cx="1208313" cy="4327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2400" b="1" spc="200" dirty="0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Ablauf</a:t>
            </a:r>
          </a:p>
        </p:txBody>
      </p:sp>
    </p:spTree>
    <p:extLst>
      <p:ext uri="{BB962C8B-B14F-4D97-AF65-F5344CB8AC3E}">
        <p14:creationId xmlns:p14="http://schemas.microsoft.com/office/powerpoint/2010/main" val="3214849404"/>
      </p:ext>
    </p:extLst>
  </p:cSld>
  <p:clrMapOvr>
    <a:masterClrMapping/>
  </p:clrMapOvr>
  <p:transition spd="med">
    <p:push dir="u"/>
  </p:transition>
</p:sld>
</file>

<file path=ppt/theme/theme1.xml><?xml version="1.0" encoding="utf-8"?>
<a:theme xmlns:a="http://schemas.openxmlformats.org/drawingml/2006/main" name="Republik-AT-4x3">
  <a:themeElements>
    <a:clrScheme name="CD-Farben">
      <a:dk1>
        <a:srgbClr val="000000"/>
      </a:dk1>
      <a:lt1>
        <a:srgbClr val="FFFFFF"/>
      </a:lt1>
      <a:dk2>
        <a:srgbClr val="3E3E40"/>
      </a:dk2>
      <a:lt2>
        <a:srgbClr val="808080"/>
      </a:lt2>
      <a:accent1>
        <a:srgbClr val="338E9C"/>
      </a:accent1>
      <a:accent2>
        <a:srgbClr val="CA0538"/>
      </a:accent2>
      <a:accent3>
        <a:srgbClr val="60B565"/>
      </a:accent3>
      <a:accent4>
        <a:srgbClr val="FFD500"/>
      </a:accent4>
      <a:accent5>
        <a:srgbClr val="F59C00"/>
      </a:accent5>
      <a:accent6>
        <a:srgbClr val="961253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Powerpoint 16zu9 deutsch.pptx" id="{56209A34-0327-44D5-8321-05113B406EE7}" vid="{4BE79F1B-0A7A-458A-8885-B36C265B1A63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text="TOP-01.0_20191017_Begleitfoliensatz" edit="true"/>
    <f:field ref="objsubject" par="" text="" edit="true"/>
    <f:field ref="objcreatedby" par="" text="Maierhofer, Andrea, Mag.rer.soc.oec."/>
    <f:field ref="objcreatedat" par="" date="2019-10-14T14:01:58" text="14.10.2019 14:01:58"/>
    <f:field ref="objchangedby" par="" text="Maierhofer, Andrea, Mag.rer.soc.oec."/>
    <f:field ref="objmodifiedat" par="" date="2019-10-16T13:43:37" text="16.10.2019 13:43:37"/>
    <f:field ref="doc_FSCFOLIO_1_1001_FieldDocumentNumber" par="" text=""/>
    <f:field ref="doc_FSCFOLIO_1_1001_FieldSubject" par="" text="" edit="true"/>
    <f:field ref="FSCFOLIO_1_1001_FieldCurrentUser" par="" text="Mag.rer.soc.oec. Andrea Maierhofer"/>
    <f:field ref="CCAPRECONFIG_15_1001_Objektname" par="" text="TOP-01.0_20191017_Begleitfoliensatz" edit="true"/>
    <f:field ref="CCAPRECONFIG_15_1001_Objektname" par="" text="TOP-01.0_20191017_Begleitfoliensatz" edit="true"/>
    <f:field ref="EIBPRECONFIG_1_1001_FieldEIBAttachments" par="" text=""/>
    <f:field ref="EIBPRECONFIG_1_1001_FieldEIBNextFiles" par="" text=""/>
    <f:field ref="EIBPRECONFIG_1_1001_FieldEIBPreviousFiles" par="" text=""/>
    <f:field ref="EIBPRECONFIG_1_1001_FieldEIBRelatedFiles" par="" text=""/>
    <f:field ref="EIBPRECONFIG_1_1001_FieldEIBCompletedOrdinals" par="" text=""/>
    <f:field ref="EIBPRECONFIG_1_1001_FieldEIBOUAddr" par="" text="Ballhausplatz 2, 1010 Wien"/>
    <f:field ref="EIBPRECONFIG_1_1001_FieldEIBRecipients" par="" text=""/>
    <f:field ref="EIBPRECONFIG_1_1001_FieldEIBSignatures" par="" text=""/>
    <f:field ref="EIBPRECONFIG_1_1001_FieldCCAAddrAbschriftsbemerkung" par="" text=""/>
    <f:field ref="EIBPRECONFIG_1_1001_FieldCCAAddrAdresse" par="" text=""/>
    <f:field ref="EIBPRECONFIG_1_1001_FieldCCAAddrPostalischeAdresse" par="" text=""/>
    <f:field ref="EIBPRECONFIG_1_1001_FieldCCAIncomingSubject" par="" text=""/>
    <f:field ref="EIBPRECONFIG_1_1001_FieldCCAPersonalSubjAddress" par="" text=""/>
    <f:field ref="EIBPRECONFIG_1_1001_FieldCCASubfileSubject" par="" text=""/>
    <f:field ref="EIBPRECONFIG_1_1001_FieldCCASubject" par="" text=""/>
    <f:field ref="EIBVFGH_15_1700_FieldPartPlaintiffList" par="" text=""/>
    <f:field ref="EIBVFGH_15_1700_FieldGoesOutToList" par="" text=""/>
  </f:record>
  <f:display par="" text="Allgemein">
    <f:field ref="objname" text="Name"/>
    <f:field ref="objsubject" text="Anmerkungen"/>
    <f:field ref="objcreatedby" text="Erzeugt von"/>
    <f:field ref="objcreatedat" text="Erzeugt am/um"/>
    <f:field ref="objchangedby" text="Letzte Änderung von"/>
    <f:field ref="objmodifiedat" text="Letzte Änderung am/um"/>
    <f:field ref="FSCFOLIO_1_1001_FieldCurrentUser" text="Aktueller Benutzer"/>
    <f:field ref="CCAPRECONFIG_15_1001_Objektname" text="Objektname"/>
    <f:field ref="EIBPRECONFIG_1_1001_FieldEIBAttachments" text="Beilagen"/>
    <f:field ref="EIBPRECONFIG_1_1001_FieldEIBNextFiles" text="Nachzahlen"/>
    <f:field ref="EIBPRECONFIG_1_1001_FieldEIBPreviousFiles" text="Vorzahlen"/>
    <f:field ref="EIBPRECONFIG_1_1001_FieldEIBRelatedFiles" text="Bezugszahlen"/>
    <f:field ref="EIBPRECONFIG_1_1001_FieldEIBCompletedOrdinals" text="Miterledigte Akten"/>
    <f:field ref="EIBPRECONFIG_1_1001_FieldEIBOUAddr" text="Adresse der OE"/>
    <f:field ref="EIBPRECONFIG_1_1001_FieldEIBRecipients" text="Empfänger"/>
    <f:field ref="EIBPRECONFIG_1_1001_FieldEIBSignatures" text="Unterschriften"/>
    <f:field ref="EIBPRECONFIG_1_1001_FieldCCAAddrAbschriftsbemerkung" text="Abschriftsbemerkung"/>
    <f:field ref="EIBPRECONFIG_1_1001_FieldCCAAddrAdresse" text="Adresse"/>
    <f:field ref="EIBPRECONFIG_1_1001_FieldCCAAddrPostalischeAdresse" text="PostalischeAdresse"/>
    <f:field ref="EIBPRECONFIG_1_1001_FieldCCAIncomingSubject" text="EST-Betreff"/>
    <f:field ref="EIBPRECONFIG_1_1001_FieldCCAPersonalSubjAddress" text="Adresse (Namenszahl)"/>
    <f:field ref="EIBPRECONFIG_1_1001_FieldCCASubfileSubject" text="Betreff des Geschäftsstücks"/>
    <f:field ref="EIBPRECONFIG_1_1001_FieldCCASubject" text="Gegenstand"/>
    <f:field ref="EIBVFGH_15_1700_FieldPartPlaintiffList" text="Liste der Antragsteller"/>
    <f:field ref="EIBVFGH_15_1700_FieldGoesOutToList" text="Ergeht an Liste"/>
  </f:display>
  <f:display par="" text="Serienbrief">
    <f:field ref="doc_FSCFOLIO_1_1001_FieldDocumentNumber" text="Dokument Nummer"/>
    <f:field ref="doc_FSCFOLIO_1_1001_FieldSubject" text="Betreff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PPoint_CD_DE_16zu9</Template>
  <TotalTime>0</TotalTime>
  <Words>1324</Words>
  <Application>Microsoft Office PowerPoint</Application>
  <PresentationFormat>Bildschirmpräsentation (16:9)</PresentationFormat>
  <Paragraphs>319</Paragraphs>
  <Slides>27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27</vt:i4>
      </vt:variant>
    </vt:vector>
  </HeadingPairs>
  <TitlesOfParts>
    <vt:vector size="37" baseType="lpstr">
      <vt:lpstr>Arial</vt:lpstr>
      <vt:lpstr>Calibri</vt:lpstr>
      <vt:lpstr>Calibri Light</vt:lpstr>
      <vt:lpstr>Corbel</vt:lpstr>
      <vt:lpstr>Courier New</vt:lpstr>
      <vt:lpstr>Symbol</vt:lpstr>
      <vt:lpstr>Wingdings</vt:lpstr>
      <vt:lpstr>Republik-AT-4x3</vt:lpstr>
      <vt:lpstr>1_Benutzerdefiniertes Design</vt:lpstr>
      <vt:lpstr>Benutzerdefiniertes Design</vt:lpstr>
      <vt:lpstr>E-Government Strategie Österreich  </vt:lpstr>
      <vt:lpstr>Agenda</vt:lpstr>
      <vt:lpstr>PowerPoint-Präsentation</vt:lpstr>
      <vt:lpstr>Ziele des Projektes </vt:lpstr>
      <vt:lpstr>PowerPoint-Präsentation</vt:lpstr>
      <vt:lpstr>Geplantes Ergebnis</vt:lpstr>
      <vt:lpstr>Geplantes Ergebnis</vt:lpstr>
      <vt:lpstr>PowerPoint-Präsentation</vt:lpstr>
      <vt:lpstr>PowerPoint-Präsentation</vt:lpstr>
      <vt:lpstr>INHALTE:</vt:lpstr>
      <vt:lpstr>B. Themenclustersitzungen </vt:lpstr>
      <vt:lpstr>B. Themenclustersitzungen </vt:lpstr>
      <vt:lpstr>PowerPoint-Präsentation</vt:lpstr>
      <vt:lpstr>AUFGABEN der Themencluster:</vt:lpstr>
      <vt:lpstr>B. Themenclustersitzungen</vt:lpstr>
      <vt:lpstr>B. Themenclustersitzungen</vt:lpstr>
      <vt:lpstr>B. Themenclustersitzungen</vt:lpstr>
      <vt:lpstr>B. Themenclustersitzungen</vt:lpstr>
      <vt:lpstr>B. Themenclustersitzungen</vt:lpstr>
      <vt:lpstr>B. Themenclustersitzungen</vt:lpstr>
      <vt:lpstr>C. Freigabe des Strategiedokuments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Nächste Schritte </vt:lpstr>
    </vt:vector>
  </TitlesOfParts>
  <Company>BMDW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Folienpräsentation maximal zweizeilig</dc:title>
  <dc:creator>Maierhofer, Andrea</dc:creator>
  <cp:lastModifiedBy>Oliver Lindlbauer</cp:lastModifiedBy>
  <cp:revision>321</cp:revision>
  <cp:lastPrinted>2020-01-14T09:04:32Z</cp:lastPrinted>
  <dcterms:created xsi:type="dcterms:W3CDTF">2019-05-06T12:37:14Z</dcterms:created>
  <dcterms:modified xsi:type="dcterms:W3CDTF">2020-01-17T08:13:36Z</dcterms:modified>
</cp:coreProperties>
</file>