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72" r:id="rId3"/>
    <p:sldId id="273" r:id="rId4"/>
    <p:sldId id="263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EEEB"/>
    <a:srgbClr val="A4D9CC"/>
    <a:srgbClr val="24A8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10A2B-B695-4A93-852B-875327B301F4}" type="datetimeFigureOut">
              <a:rPr lang="de-AT" smtClean="0"/>
              <a:t>09.07.2018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23DF8-4666-4BA2-ABFF-C3826156C1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12417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23DF8-4666-4BA2-ABFF-C3826156C1B7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8519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613714"/>
            <a:ext cx="9144000" cy="2387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AT" sz="4400" kern="1200" dirty="0">
                <a:solidFill>
                  <a:srgbClr val="24A8A6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5137395"/>
            <a:ext cx="9144000" cy="946793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AT" sz="24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F54F0B-DA94-4D85-9326-8B357823D3CD}" type="datetime1">
              <a:rPr lang="de-AT" smtClean="0"/>
              <a:t>09.07.2018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7B15-1D8F-4FBF-AA80-8EB184F984CD}" type="slidenum">
              <a:rPr lang="de-AT" smtClean="0"/>
              <a:t>‹Nr.›</a:t>
            </a:fld>
            <a:endParaRPr lang="de-AT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883" y="-77634"/>
            <a:ext cx="4675579" cy="395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686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E4ADAA-7795-4386-A132-523E714DFD9D}" type="datetime1">
              <a:rPr lang="de-AT" smtClean="0"/>
              <a:t>09.07.2018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7B15-1D8F-4FBF-AA80-8EB184F984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0634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7CB476-6B2B-4FEF-BF19-E639844C44E0}" type="datetime1">
              <a:rPr lang="de-AT" smtClean="0"/>
              <a:t>09.07.2018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7B15-1D8F-4FBF-AA80-8EB184F984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903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320003-EBC2-4874-86D5-550097E5CBD7}" type="datetime1">
              <a:rPr lang="de-AT" smtClean="0"/>
              <a:t>09.07.2018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7B15-1D8F-4FBF-AA80-8EB184F984CD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99172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1B6A34-B083-4447-BCDC-9802CBBA8572}" type="datetime1">
              <a:rPr lang="de-AT" smtClean="0"/>
              <a:t>09.07.2018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7B15-1D8F-4FBF-AA80-8EB184F984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338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4FD669-E35D-44B2-836A-A0877711E774}" type="datetime1">
              <a:rPr lang="de-AT" smtClean="0"/>
              <a:t>09.07.2018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7B15-1D8F-4FBF-AA80-8EB184F984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5289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C9AF7A-9B10-4176-ABD8-5CC60767962B}" type="datetime1">
              <a:rPr lang="de-AT" smtClean="0"/>
              <a:t>09.07.2018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7B15-1D8F-4FBF-AA80-8EB184F984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652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D30F7-B25B-4E0E-9183-BBFB2FF9C9E6}" type="datetime1">
              <a:rPr lang="de-AT" smtClean="0"/>
              <a:t>09.07.2018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7B15-1D8F-4FBF-AA80-8EB184F984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9984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EDA84F-04FC-44D3-8591-E6E9725BD0B7}" type="datetime1">
              <a:rPr lang="de-AT" smtClean="0"/>
              <a:t>09.07.2018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7B15-1D8F-4FBF-AA80-8EB184F984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1476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B58C45-229F-4882-9D27-7F0A70E8DBE4}" type="datetime1">
              <a:rPr lang="de-AT" smtClean="0"/>
              <a:t>09.07.2018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7B15-1D8F-4FBF-AA80-8EB184F984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6795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3832F0-0D94-4711-B075-FDC52A974E89}" type="datetime1">
              <a:rPr lang="de-AT" smtClean="0"/>
              <a:t>09.07.2018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7B15-1D8F-4FBF-AA80-8EB184F984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219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187779"/>
            <a:ext cx="10515600" cy="10613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 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759918" y="6388327"/>
            <a:ext cx="6721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E7B15-1D8F-4FBF-AA80-8EB184F984CD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351" y="-19882"/>
            <a:ext cx="2078488" cy="1758879"/>
          </a:xfrm>
          <a:prstGeom prst="rect">
            <a:avLst/>
          </a:prstGeom>
        </p:spPr>
      </p:pic>
      <p:cxnSp>
        <p:nvCxnSpPr>
          <p:cNvPr id="8" name="Gerader Verbinder 7"/>
          <p:cNvCxnSpPr/>
          <p:nvPr userDrawn="1"/>
        </p:nvCxnSpPr>
        <p:spPr>
          <a:xfrm flipV="1">
            <a:off x="976992" y="1280192"/>
            <a:ext cx="9595757" cy="17818"/>
          </a:xfrm>
          <a:prstGeom prst="line">
            <a:avLst/>
          </a:prstGeom>
          <a:ln w="28575">
            <a:solidFill>
              <a:srgbClr val="38A0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455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de-AT" sz="3800" kern="1200" dirty="0">
          <a:solidFill>
            <a:srgbClr val="24A8A6"/>
          </a:solidFill>
          <a:latin typeface="+mn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4A8A6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EU-Richtlinien Integration in die Landesgesetze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Status der Teilnehmer</a:t>
            </a:r>
            <a:br>
              <a:rPr lang="de-DE" dirty="0" smtClean="0"/>
            </a:br>
            <a:r>
              <a:rPr lang="de-DE" sz="1400" dirty="0" smtClean="0"/>
              <a:t>4.7.2018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7B15-1D8F-4FBF-AA80-8EB184F984CD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7887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Status Wien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506071"/>
            <a:ext cx="10515600" cy="4858870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In der Landtagssitzung, am 25.5.2018, wurde folgendes einstimmig beschlossen</a:t>
            </a:r>
          </a:p>
          <a:p>
            <a:pPr lvl="1"/>
            <a:r>
              <a:rPr lang="de-DE" dirty="0" smtClean="0"/>
              <a:t>Integration der RL in das Wiener Antidiskriminierungsgesetz durch die MA 62</a:t>
            </a:r>
            <a:br>
              <a:rPr lang="de-DE" dirty="0" smtClean="0"/>
            </a:b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Diese RL legt folgende Vorschriften fest:</a:t>
            </a:r>
          </a:p>
          <a:p>
            <a:pPr lvl="1"/>
            <a:r>
              <a:rPr lang="de-DE" dirty="0" smtClean="0"/>
              <a:t>MS müssen gewährleisten, dass bestimmte Barrierefreiheitsanforderungen von Websites und mobilen Anwendungen erfüllt sind, damit für </a:t>
            </a:r>
            <a:r>
              <a:rPr lang="de-DE" dirty="0" err="1" smtClean="0"/>
              <a:t>NutzerInnen</a:t>
            </a:r>
            <a:r>
              <a:rPr lang="de-DE" dirty="0" smtClean="0"/>
              <a:t>, insbesondere Menschen mit Einschränkungen, diese Informationen besser zugänglich sind</a:t>
            </a:r>
            <a:br>
              <a:rPr lang="de-DE" dirty="0" smtClean="0"/>
            </a:b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Muss </a:t>
            </a:r>
            <a:r>
              <a:rPr lang="de-DE" smtClean="0"/>
              <a:t>bis </a:t>
            </a:r>
            <a:r>
              <a:rPr lang="de-DE" smtClean="0"/>
              <a:t>23.9.2018 </a:t>
            </a:r>
            <a:r>
              <a:rPr lang="de-DE" dirty="0" smtClean="0"/>
              <a:t>in nationales Recht umgesetzt sein</a:t>
            </a:r>
          </a:p>
          <a:p>
            <a:pPr marL="0" indent="0">
              <a:buNone/>
            </a:pP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Bestehende und neue Websites bzw. mobile Anwendungen sind gestaffelt bis spätestens 23. Juni 2021 an die Anforderungen der RL anzupassen</a:t>
            </a:r>
            <a:br>
              <a:rPr lang="de-DE" dirty="0" smtClean="0"/>
            </a:b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Die konkreten technischen Barrierefreiheitsanforderungen werden durch die Rechtsakte der EU-Kommission festgelegt (23.12.2018)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7B15-1D8F-4FBF-AA80-8EB184F984CD}" type="slidenum">
              <a:rPr lang="de-AT" smtClean="0"/>
              <a:t>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5068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Status Wien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506071"/>
            <a:ext cx="10515600" cy="485887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Die </a:t>
            </a:r>
            <a:r>
              <a:rPr lang="de-DE" u="sng" dirty="0" smtClean="0"/>
              <a:t>Überwachung der Einhaltung</a:t>
            </a:r>
            <a:r>
              <a:rPr lang="de-DE" dirty="0" smtClean="0"/>
              <a:t> dieser Anforderungen sowie die Berichtersterstattung nach Art. 8 der RL wird der bereits nach dem Wiener ADG eingerichteten </a:t>
            </a:r>
            <a:r>
              <a:rPr lang="de-DE" b="1" dirty="0" smtClean="0"/>
              <a:t>unabhängigen Stelle </a:t>
            </a:r>
            <a:r>
              <a:rPr lang="de-DE" dirty="0" smtClean="0"/>
              <a:t>zur Bekämpfung von Diskriminierungen obliegen.</a:t>
            </a:r>
            <a:br>
              <a:rPr lang="de-DE" dirty="0" smtClean="0"/>
            </a:b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Die RL verpflichtet die öffentlichen Stellen, spätestens ab 23. September 2019 eine Person oder Stelle bekanntzugeben, an welche sich die </a:t>
            </a:r>
            <a:r>
              <a:rPr lang="de-DE" dirty="0" err="1" smtClean="0"/>
              <a:t>NutzerInnen</a:t>
            </a:r>
            <a:r>
              <a:rPr lang="de-DE" dirty="0" smtClean="0"/>
              <a:t> im Falle von Beschwerden wenden können</a:t>
            </a:r>
          </a:p>
          <a:p>
            <a:pPr lvl="1"/>
            <a:r>
              <a:rPr lang="de-DE" dirty="0" smtClean="0">
                <a:sym typeface="Wingdings" panose="05000000000000000000" pitchFamily="2" charset="2"/>
              </a:rPr>
              <a:t>in Wien wird dies voraussichtlich die bestehende wien.at Redaktion sein,    </a:t>
            </a:r>
            <a:br>
              <a:rPr lang="de-DE" dirty="0" smtClean="0">
                <a:sym typeface="Wingdings" panose="05000000000000000000" pitchFamily="2" charset="2"/>
              </a:rPr>
            </a:br>
            <a:r>
              <a:rPr lang="de-DE" dirty="0" smtClean="0">
                <a:sym typeface="Wingdings" panose="05000000000000000000" pitchFamily="2" charset="2"/>
              </a:rPr>
              <a:t>     welche mit dem Stadtservice zusammenarbeitet</a:t>
            </a:r>
            <a:br>
              <a:rPr lang="de-DE" dirty="0" smtClean="0">
                <a:sym typeface="Wingdings" panose="05000000000000000000" pitchFamily="2" charset="2"/>
              </a:rPr>
            </a:br>
            <a:endParaRPr lang="de-DE" dirty="0" smtClean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Nach einer allenfalls ergebnislosen Kontaktaufnahme kann von der selbst betroffenen Person ein Schlichtungsverfahren erwirken.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7B15-1D8F-4FBF-AA80-8EB184F984CD}" type="slidenum">
              <a:rPr lang="de-AT" smtClean="0"/>
              <a:t>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2568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Statusabfrage der Länder</a:t>
            </a:r>
            <a:endParaRPr lang="de-AT" dirty="0"/>
          </a:p>
        </p:txBody>
      </p:sp>
      <p:sp>
        <p:nvSpPr>
          <p:cNvPr id="4" name="Eingekerbter Richtungspfeil 3"/>
          <p:cNvSpPr/>
          <p:nvPr/>
        </p:nvSpPr>
        <p:spPr bwMode="auto">
          <a:xfrm>
            <a:off x="1121936" y="1682352"/>
            <a:ext cx="504056" cy="648072"/>
          </a:xfrm>
          <a:prstGeom prst="chevron">
            <a:avLst/>
          </a:prstGeom>
          <a:solidFill>
            <a:srgbClr val="24A8A6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5" name="Eingekerbter Richtungspfeil 4"/>
          <p:cNvSpPr/>
          <p:nvPr/>
        </p:nvSpPr>
        <p:spPr bwMode="auto">
          <a:xfrm>
            <a:off x="1451020" y="2509506"/>
            <a:ext cx="504056" cy="648072"/>
          </a:xfrm>
          <a:prstGeom prst="chevron">
            <a:avLst/>
          </a:prstGeom>
          <a:solidFill>
            <a:srgbClr val="24A8A6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6" name="Eingekerbter Richtungspfeil 5"/>
          <p:cNvSpPr/>
          <p:nvPr/>
        </p:nvSpPr>
        <p:spPr bwMode="auto">
          <a:xfrm>
            <a:off x="1842016" y="3327728"/>
            <a:ext cx="504056" cy="648072"/>
          </a:xfrm>
          <a:prstGeom prst="chevron">
            <a:avLst/>
          </a:prstGeom>
          <a:solidFill>
            <a:srgbClr val="24A8A6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694303" y="1771252"/>
            <a:ext cx="6696662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pPr>
              <a:buSzPts val="2400"/>
            </a:pPr>
            <a:r>
              <a:rPr lang="de-AT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Oberösterreich – Fr. </a:t>
            </a:r>
            <a:r>
              <a:rPr lang="de-AT" sz="2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Kroiss</a:t>
            </a:r>
            <a:r>
              <a:rPr lang="de-AT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– ähnliche Umsetzung wie Wien</a:t>
            </a:r>
          </a:p>
        </p:txBody>
      </p:sp>
      <p:sp>
        <p:nvSpPr>
          <p:cNvPr id="10" name="Rechteck 9"/>
          <p:cNvSpPr/>
          <p:nvPr/>
        </p:nvSpPr>
        <p:spPr>
          <a:xfrm>
            <a:off x="2023388" y="2637710"/>
            <a:ext cx="53721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pPr>
              <a:buSzPts val="2400"/>
            </a:pPr>
            <a:r>
              <a:rPr lang="de-AT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Tirol – Fr. Kollnig – ähnliche Umsetzung wie Wien</a:t>
            </a:r>
            <a:endParaRPr lang="de-A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2414384" y="3432714"/>
            <a:ext cx="6659388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pPr>
              <a:buSzPts val="2400"/>
            </a:pPr>
            <a:r>
              <a:rPr lang="de-AT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Burgenland – Hr. Koch – ähnliche Umsetzung wie Wien</a:t>
            </a:r>
            <a:endParaRPr lang="de-AT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7B15-1D8F-4FBF-AA80-8EB184F984CD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976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Benutzerdefiniert</PresentationFormat>
  <Paragraphs>25</Paragraphs>
  <Slides>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Office Theme</vt:lpstr>
      <vt:lpstr>EU-Richtlinien Integration in die Landesgesetze</vt:lpstr>
      <vt:lpstr>Status Wien</vt:lpstr>
      <vt:lpstr>Status Wien</vt:lpstr>
      <vt:lpstr>Statusabfrage der Länder</vt:lpstr>
    </vt:vector>
  </TitlesOfParts>
  <Company>KAV-IT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Popp Sophie</dc:creator>
  <cp:lastModifiedBy>Neuberger Nina</cp:lastModifiedBy>
  <cp:revision>22</cp:revision>
  <dcterms:created xsi:type="dcterms:W3CDTF">2018-06-27T08:27:21Z</dcterms:created>
  <dcterms:modified xsi:type="dcterms:W3CDTF">2018-07-09T13:08:25Z</dcterms:modified>
</cp:coreProperties>
</file>